
<file path=[Content_Types].xml><?xml version="1.0" encoding="utf-8"?>
<Types xmlns="http://schemas.openxmlformats.org/package/2006/content-types"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321" r:id="rId3"/>
    <p:sldId id="333" r:id="rId4"/>
    <p:sldId id="339" r:id="rId5"/>
    <p:sldId id="332" r:id="rId6"/>
    <p:sldId id="334" r:id="rId7"/>
    <p:sldId id="335" r:id="rId8"/>
    <p:sldId id="337" r:id="rId9"/>
    <p:sldId id="340" r:id="rId10"/>
    <p:sldId id="341" r:id="rId11"/>
    <p:sldId id="342" r:id="rId12"/>
    <p:sldId id="343" r:id="rId13"/>
    <p:sldId id="344" r:id="rId14"/>
    <p:sldId id="345" r:id="rId15"/>
    <p:sldId id="338" r:id="rId16"/>
    <p:sldId id="322" r:id="rId17"/>
  </p:sldIdLst>
  <p:sldSz cx="9144000" cy="6862763"/>
  <p:notesSz cx="6797675" cy="9982200"/>
  <p:defaultTextStyle>
    <a:defPPr>
      <a:defRPr lang="sv-SE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4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8A4"/>
    <a:srgbClr val="279E93"/>
    <a:srgbClr val="AFC124"/>
    <a:srgbClr val="B93C7F"/>
    <a:srgbClr val="5B2871"/>
    <a:srgbClr val="17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38" autoAdjust="0"/>
    <p:restoredTop sz="94672" autoAdjust="0"/>
  </p:normalViewPr>
  <p:slideViewPr>
    <p:cSldViewPr>
      <p:cViewPr varScale="1">
        <p:scale>
          <a:sx n="52" d="100"/>
          <a:sy n="52" d="100"/>
        </p:scale>
        <p:origin x="1296" y="72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106" y="-102"/>
      </p:cViewPr>
      <p:guideLst>
        <p:guide orient="horz" pos="314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akroaktiverat__Microsoft_Excel-kalkylblad.xlsm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akroaktiverat__Microsoft_Excel-kalkylblad1.xlsm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3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4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-kalkylblad5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-kalkylblad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494525547445281"/>
          <c:y val="3.7671232876713222E-2"/>
          <c:w val="0.55905569285591161"/>
          <c:h val="0.78917862150792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Sollentuna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Blad1!$A$2:$A$6</c:f>
              <c:strCache>
                <c:ptCount val="5"/>
                <c:pt idx="0">
                  <c:v>Är sammantaget nöjd med äldreboendet</c:v>
                </c:pt>
                <c:pt idx="1">
                  <c:v>Har lätt att få träffa sjuksköterska vid behov</c:v>
                </c:pt>
                <c:pt idx="2">
                  <c:v>Känner förtroende för personalen</c:v>
                </c:pt>
                <c:pt idx="3">
                  <c:v>Känner sig trygg på sitt äldreboende</c:v>
                </c:pt>
                <c:pt idx="4">
                  <c:v>Får bra bemötande från personalen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81</c:v>
                </c:pt>
                <c:pt idx="1">
                  <c:v>82</c:v>
                </c:pt>
                <c:pt idx="2">
                  <c:v>83</c:v>
                </c:pt>
                <c:pt idx="3">
                  <c:v>87</c:v>
                </c:pt>
                <c:pt idx="4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B5-4535-B216-8E7FE6125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407616"/>
        <c:axId val="39409152"/>
      </c:barChart>
      <c:catAx>
        <c:axId val="39407616"/>
        <c:scaling>
          <c:orientation val="minMax"/>
        </c:scaling>
        <c:delete val="1"/>
        <c:axPos val="l"/>
        <c:numFmt formatCode="000\ 00" sourceLinked="0"/>
        <c:majorTickMark val="in"/>
        <c:minorTickMark val="none"/>
        <c:tickLblPos val="none"/>
        <c:crossAx val="39409152"/>
        <c:crosses val="autoZero"/>
        <c:auto val="1"/>
        <c:lblAlgn val="l"/>
        <c:lblOffset val="100"/>
        <c:noMultiLvlLbl val="0"/>
      </c:catAx>
      <c:valAx>
        <c:axId val="39409152"/>
        <c:scaling>
          <c:orientation val="minMax"/>
          <c:max val="10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v-SE" sz="1050" b="0" dirty="0">
                    <a:latin typeface="Century Gothic" panose="020B0502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0.88310764846479162"/>
              <c:y val="0.9021452991452996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050"/>
            </a:pPr>
            <a:endParaRPr lang="sv-SE"/>
          </a:p>
        </c:txPr>
        <c:crossAx val="39407616"/>
        <c:crosses val="autoZero"/>
        <c:crossBetween val="between"/>
        <c:majorUnit val="20"/>
      </c:valAx>
      <c:spPr>
        <a:solidFill>
          <a:srgbClr val="FFFFFF"/>
        </a:solidFill>
        <a:ln w="25400" cmpd="sng">
          <a:solidFill>
            <a:schemeClr val="tx1"/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050">
              <a:latin typeface="Century Gothic" panose="020B0502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DAD7CB"/>
    </a:solidFill>
  </c:spPr>
  <c:txPr>
    <a:bodyPr/>
    <a:lstStyle/>
    <a:p>
      <a:pPr algn="just">
        <a:defRPr sz="1800"/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494525547445281"/>
          <c:y val="3.7671232876713236E-2"/>
          <c:w val="0.55905569285591161"/>
          <c:h val="0.78917862150792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Sollentuna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Blad1!$A$2:$A$6</c:f>
              <c:strCache>
                <c:ptCount val="5"/>
                <c:pt idx="0">
                  <c:v>Kan påverka vid vilka tider man får hjälp</c:v>
                </c:pt>
                <c:pt idx="1">
                  <c:v>Möjligheterna att komma utomhus är bra</c:v>
                </c:pt>
                <c:pt idx="2">
                  <c:v>Vet vart man vänder sig med synpunkter och klagomål</c:v>
                </c:pt>
                <c:pt idx="3">
                  <c:v>Personalen brukar informera om tillfälliga förändringar</c:v>
                </c:pt>
                <c:pt idx="4">
                  <c:v>Besväras inte av ensamhet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48</c:v>
                </c:pt>
                <c:pt idx="1">
                  <c:v>46</c:v>
                </c:pt>
                <c:pt idx="2">
                  <c:v>45</c:v>
                </c:pt>
                <c:pt idx="3">
                  <c:v>44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C-48CC-A48E-C74533FBA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110400"/>
        <c:axId val="47120384"/>
      </c:barChart>
      <c:catAx>
        <c:axId val="47110400"/>
        <c:scaling>
          <c:orientation val="minMax"/>
        </c:scaling>
        <c:delete val="1"/>
        <c:axPos val="l"/>
        <c:numFmt formatCode="000\ 00" sourceLinked="0"/>
        <c:majorTickMark val="in"/>
        <c:minorTickMark val="none"/>
        <c:tickLblPos val="none"/>
        <c:crossAx val="47120384"/>
        <c:crosses val="autoZero"/>
        <c:auto val="1"/>
        <c:lblAlgn val="l"/>
        <c:lblOffset val="100"/>
        <c:noMultiLvlLbl val="0"/>
      </c:catAx>
      <c:valAx>
        <c:axId val="47120384"/>
        <c:scaling>
          <c:orientation val="minMax"/>
          <c:max val="10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v-SE" sz="1050" b="0" dirty="0">
                    <a:latin typeface="Century Gothic" panose="020B0502020202020204" pitchFamily="34" charset="0"/>
                  </a:rPr>
                  <a:t>Procent</a:t>
                </a:r>
              </a:p>
            </c:rich>
          </c:tx>
          <c:layout>
            <c:manualLayout>
              <c:xMode val="edge"/>
              <c:yMode val="edge"/>
              <c:x val="0.88103049365955477"/>
              <c:y val="0.9021452991452996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050"/>
            </a:pPr>
            <a:endParaRPr lang="sv-SE"/>
          </a:p>
        </c:txPr>
        <c:crossAx val="47110400"/>
        <c:crosses val="autoZero"/>
        <c:crossBetween val="between"/>
        <c:majorUnit val="20"/>
      </c:valAx>
      <c:spPr>
        <a:solidFill>
          <a:srgbClr val="FFFFFF"/>
        </a:solidFill>
        <a:ln w="25400">
          <a:solidFill>
            <a:schemeClr val="tx1"/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050"/>
          </a:pPr>
          <a:endParaRPr lang="sv-SE"/>
        </a:p>
      </c:txPr>
    </c:legend>
    <c:plotVisOnly val="1"/>
    <c:dispBlanksAs val="gap"/>
    <c:showDLblsOverMax val="0"/>
  </c:chart>
  <c:spPr>
    <a:solidFill>
      <a:srgbClr val="DAD7CB"/>
    </a:solidFill>
  </c:spPr>
  <c:txPr>
    <a:bodyPr/>
    <a:lstStyle/>
    <a:p>
      <a:pPr algn="just">
        <a:defRPr sz="1800"/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27476058508312E-2"/>
          <c:y val="4.124071667859569E-2"/>
          <c:w val="0.82241635992357109"/>
          <c:h val="0.551259685234358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Sollentuna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Bemötande</c:v>
                </c:pt>
                <c:pt idx="1">
                  <c:v>Hur smakar maten </c:v>
                </c:pt>
                <c:pt idx="2">
                  <c:v>Träffa sjuksköterska</c:v>
                </c:pt>
                <c:pt idx="3">
                  <c:v>Trivsel boendet tot</c:v>
                </c:pt>
                <c:pt idx="4">
                  <c:v>Påverka tider du får hjälp</c:v>
                </c:pt>
                <c:pt idx="5">
                  <c:v>Trivsel utomhus </c:v>
                </c:pt>
              </c:strCache>
            </c:strRef>
          </c:cat>
          <c:val>
            <c:numRef>
              <c:f>Blad1!$B$2:$B$7</c:f>
              <c:numCache>
                <c:formatCode>General</c:formatCode>
                <c:ptCount val="6"/>
                <c:pt idx="0">
                  <c:v>94</c:v>
                </c:pt>
                <c:pt idx="1">
                  <c:v>79</c:v>
                </c:pt>
                <c:pt idx="2">
                  <c:v>82</c:v>
                </c:pt>
                <c:pt idx="3">
                  <c:v>56</c:v>
                </c:pt>
                <c:pt idx="4">
                  <c:v>48</c:v>
                </c:pt>
                <c:pt idx="5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B3-4BBE-A1C1-47553681EC6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Länet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Bemötande</c:v>
                </c:pt>
                <c:pt idx="1">
                  <c:v>Hur smakar maten </c:v>
                </c:pt>
                <c:pt idx="2">
                  <c:v>Träffa sjuksköterska</c:v>
                </c:pt>
                <c:pt idx="3">
                  <c:v>Trivsel boendet tot</c:v>
                </c:pt>
                <c:pt idx="4">
                  <c:v>Påverka tider du får hjälp</c:v>
                </c:pt>
                <c:pt idx="5">
                  <c:v>Trivsel utomhus </c:v>
                </c:pt>
              </c:strCache>
            </c:strRef>
          </c:cat>
          <c:val>
            <c:numRef>
              <c:f>Blad1!$C$2:$C$7</c:f>
              <c:numCache>
                <c:formatCode>General</c:formatCode>
                <c:ptCount val="6"/>
                <c:pt idx="0">
                  <c:v>92</c:v>
                </c:pt>
                <c:pt idx="1">
                  <c:v>71</c:v>
                </c:pt>
                <c:pt idx="2">
                  <c:v>76</c:v>
                </c:pt>
                <c:pt idx="3">
                  <c:v>62</c:v>
                </c:pt>
                <c:pt idx="4">
                  <c:v>56</c:v>
                </c:pt>
                <c:pt idx="5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B3-4BBE-A1C1-47553681EC6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Riket</c:v>
                </c:pt>
              </c:strCache>
            </c:strRef>
          </c:tx>
          <c:invertIfNegative val="0"/>
          <c:cat>
            <c:strRef>
              <c:f>Blad1!$A$2:$A$7</c:f>
              <c:strCache>
                <c:ptCount val="6"/>
                <c:pt idx="0">
                  <c:v>Bemötande</c:v>
                </c:pt>
                <c:pt idx="1">
                  <c:v>Hur smakar maten </c:v>
                </c:pt>
                <c:pt idx="2">
                  <c:v>Träffa sjuksköterska</c:v>
                </c:pt>
                <c:pt idx="3">
                  <c:v>Trivsel boendet tot</c:v>
                </c:pt>
                <c:pt idx="4">
                  <c:v>Påverka tider du får hjälp</c:v>
                </c:pt>
                <c:pt idx="5">
                  <c:v>Trivsel utomhus </c:v>
                </c:pt>
              </c:strCache>
            </c:strRef>
          </c:cat>
          <c:val>
            <c:numRef>
              <c:f>Blad1!$D$2:$D$7</c:f>
              <c:numCache>
                <c:formatCode>General</c:formatCode>
                <c:ptCount val="6"/>
                <c:pt idx="0">
                  <c:v>93</c:v>
                </c:pt>
                <c:pt idx="1">
                  <c:v>74</c:v>
                </c:pt>
                <c:pt idx="2">
                  <c:v>75</c:v>
                </c:pt>
                <c:pt idx="3">
                  <c:v>63</c:v>
                </c:pt>
                <c:pt idx="4">
                  <c:v>60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B3-4BBE-A1C1-47553681E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41472"/>
        <c:axId val="47247360"/>
      </c:barChart>
      <c:catAx>
        <c:axId val="47241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247360"/>
        <c:crosses val="autoZero"/>
        <c:auto val="0"/>
        <c:lblAlgn val="ctr"/>
        <c:lblOffset val="100"/>
        <c:noMultiLvlLbl val="0"/>
      </c:catAx>
      <c:valAx>
        <c:axId val="4724736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241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5322760589626417E-2"/>
          <c:y val="0.9364599679896678"/>
          <c:w val="0.97086189769764131"/>
          <c:h val="5.566026517886901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 dirty="0" smtClean="0"/>
              <a:t>Hur nöjd eller missnöjd</a:t>
            </a:r>
            <a:r>
              <a:rPr lang="sv-SE" baseline="0" dirty="0" smtClean="0"/>
              <a:t> är du sammantaget</a:t>
            </a:r>
            <a:endParaRPr lang="sv-SE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35154760594057"/>
          <c:y val="0.15893249301623158"/>
          <c:w val="0.82782592817686407"/>
          <c:h val="0.47095354880561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Blad1!$B$3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Blad1!$A$4:$A$16</c:f>
              <c:strCache>
                <c:ptCount val="12"/>
                <c:pt idx="1">
                  <c:v>Bergkälla</c:v>
                </c:pt>
                <c:pt idx="2">
                  <c:v>Edsbergs äb</c:v>
                </c:pt>
                <c:pt idx="3">
                  <c:v>Ulrikas gård</c:v>
                </c:pt>
                <c:pt idx="4">
                  <c:v>Gillbogården</c:v>
                </c:pt>
                <c:pt idx="5">
                  <c:v>Lenalund</c:v>
                </c:pt>
                <c:pt idx="6">
                  <c:v>Norrgården</c:v>
                </c:pt>
                <c:pt idx="7">
                  <c:v>Ribbings backe</c:v>
                </c:pt>
                <c:pt idx="8">
                  <c:v>Rådan </c:v>
                </c:pt>
                <c:pt idx="9">
                  <c:v>Soltorp</c:v>
                </c:pt>
                <c:pt idx="10">
                  <c:v>Rotsunda strand</c:v>
                </c:pt>
                <c:pt idx="11">
                  <c:v>Widaby</c:v>
                </c:pt>
              </c:strCache>
            </c:strRef>
          </c:cat>
          <c:val>
            <c:numRef>
              <c:f>Blad1!$B$4:$B$16</c:f>
              <c:numCache>
                <c:formatCode>General</c:formatCode>
                <c:ptCount val="13"/>
                <c:pt idx="1">
                  <c:v>77</c:v>
                </c:pt>
                <c:pt idx="3">
                  <c:v>77</c:v>
                </c:pt>
                <c:pt idx="4">
                  <c:v>93</c:v>
                </c:pt>
                <c:pt idx="5">
                  <c:v>79</c:v>
                </c:pt>
                <c:pt idx="6">
                  <c:v>81</c:v>
                </c:pt>
                <c:pt idx="7">
                  <c:v>95</c:v>
                </c:pt>
                <c:pt idx="8">
                  <c:v>72</c:v>
                </c:pt>
                <c:pt idx="9">
                  <c:v>77</c:v>
                </c:pt>
                <c:pt idx="10">
                  <c:v>81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C-4106-A923-930FC85B3A06}"/>
            </c:ext>
          </c:extLst>
        </c:ser>
        <c:ser>
          <c:idx val="1"/>
          <c:order val="1"/>
          <c:tx>
            <c:strRef>
              <c:f>Blad1!$C$3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Blad1!$A$4:$A$16</c:f>
              <c:strCache>
                <c:ptCount val="12"/>
                <c:pt idx="1">
                  <c:v>Bergkälla</c:v>
                </c:pt>
                <c:pt idx="2">
                  <c:v>Edsbergs äb</c:v>
                </c:pt>
                <c:pt idx="3">
                  <c:v>Ulrikas gård</c:v>
                </c:pt>
                <c:pt idx="4">
                  <c:v>Gillbogården</c:v>
                </c:pt>
                <c:pt idx="5">
                  <c:v>Lenalund</c:v>
                </c:pt>
                <c:pt idx="6">
                  <c:v>Norrgården</c:v>
                </c:pt>
                <c:pt idx="7">
                  <c:v>Ribbings backe</c:v>
                </c:pt>
                <c:pt idx="8">
                  <c:v>Rådan </c:v>
                </c:pt>
                <c:pt idx="9">
                  <c:v>Soltorp</c:v>
                </c:pt>
                <c:pt idx="10">
                  <c:v>Rotsunda strand</c:v>
                </c:pt>
                <c:pt idx="11">
                  <c:v>Widaby</c:v>
                </c:pt>
              </c:strCache>
            </c:strRef>
          </c:cat>
          <c:val>
            <c:numRef>
              <c:f>Blad1!$C$4:$C$16</c:f>
              <c:numCache>
                <c:formatCode>General</c:formatCode>
                <c:ptCount val="13"/>
                <c:pt idx="1">
                  <c:v>67</c:v>
                </c:pt>
                <c:pt idx="3">
                  <c:v>73</c:v>
                </c:pt>
                <c:pt idx="4">
                  <c:v>91</c:v>
                </c:pt>
                <c:pt idx="5">
                  <c:v>90</c:v>
                </c:pt>
                <c:pt idx="6">
                  <c:v>87</c:v>
                </c:pt>
                <c:pt idx="7">
                  <c:v>84</c:v>
                </c:pt>
                <c:pt idx="8">
                  <c:v>76</c:v>
                </c:pt>
                <c:pt idx="9">
                  <c:v>77</c:v>
                </c:pt>
                <c:pt idx="10">
                  <c:v>79</c:v>
                </c:pt>
                <c:pt idx="1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E2-4C89-8DBD-9FFBAFD87255}"/>
            </c:ext>
          </c:extLst>
        </c:ser>
        <c:ser>
          <c:idx val="2"/>
          <c:order val="2"/>
          <c:tx>
            <c:strRef>
              <c:f>Blad1!$D$3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Blad1!$A$4:$A$16</c:f>
              <c:strCache>
                <c:ptCount val="12"/>
                <c:pt idx="1">
                  <c:v>Bergkälla</c:v>
                </c:pt>
                <c:pt idx="2">
                  <c:v>Edsbergs äb</c:v>
                </c:pt>
                <c:pt idx="3">
                  <c:v>Ulrikas gård</c:v>
                </c:pt>
                <c:pt idx="4">
                  <c:v>Gillbogården</c:v>
                </c:pt>
                <c:pt idx="5">
                  <c:v>Lenalund</c:v>
                </c:pt>
                <c:pt idx="6">
                  <c:v>Norrgården</c:v>
                </c:pt>
                <c:pt idx="7">
                  <c:v>Ribbings backe</c:v>
                </c:pt>
                <c:pt idx="8">
                  <c:v>Rådan </c:v>
                </c:pt>
                <c:pt idx="9">
                  <c:v>Soltorp</c:v>
                </c:pt>
                <c:pt idx="10">
                  <c:v>Rotsunda strand</c:v>
                </c:pt>
                <c:pt idx="11">
                  <c:v>Widaby</c:v>
                </c:pt>
              </c:strCache>
            </c:strRef>
          </c:cat>
          <c:val>
            <c:numRef>
              <c:f>Blad1!$D$4:$D$16</c:f>
              <c:numCache>
                <c:formatCode>General</c:formatCode>
                <c:ptCount val="13"/>
                <c:pt idx="1">
                  <c:v>77</c:v>
                </c:pt>
                <c:pt idx="2">
                  <c:v>87</c:v>
                </c:pt>
                <c:pt idx="3">
                  <c:v>85</c:v>
                </c:pt>
                <c:pt idx="4">
                  <c:v>82</c:v>
                </c:pt>
                <c:pt idx="5">
                  <c:v>100</c:v>
                </c:pt>
                <c:pt idx="6">
                  <c:v>92</c:v>
                </c:pt>
                <c:pt idx="7">
                  <c:v>77</c:v>
                </c:pt>
                <c:pt idx="8">
                  <c:v>71</c:v>
                </c:pt>
                <c:pt idx="9">
                  <c:v>65</c:v>
                </c:pt>
                <c:pt idx="10">
                  <c:v>80</c:v>
                </c:pt>
                <c:pt idx="1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A8-4DE9-9F65-483E0459FC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85760"/>
        <c:axId val="47287296"/>
      </c:barChart>
      <c:lineChart>
        <c:grouping val="standard"/>
        <c:varyColors val="0"/>
        <c:ser>
          <c:idx val="3"/>
          <c:order val="3"/>
          <c:tx>
            <c:strRef>
              <c:f>Blad1!$E$3</c:f>
              <c:strCache>
                <c:ptCount val="1"/>
                <c:pt idx="0">
                  <c:v>.</c:v>
                </c:pt>
              </c:strCache>
            </c:strRef>
          </c:tx>
          <c:marker>
            <c:symbol val="none"/>
          </c:marker>
          <c:trendline>
            <c:spPr>
              <a:ln w="25400">
                <a:solidFill>
                  <a:srgbClr val="0070C0"/>
                </a:solidFill>
              </a:ln>
            </c:spPr>
            <c:trendlineType val="linear"/>
            <c:dispRSqr val="0"/>
            <c:dispEq val="0"/>
          </c:trendline>
          <c:cat>
            <c:strRef>
              <c:f>Blad1!$A$4:$A$16</c:f>
              <c:strCache>
                <c:ptCount val="12"/>
                <c:pt idx="1">
                  <c:v>Bergkälla</c:v>
                </c:pt>
                <c:pt idx="2">
                  <c:v>Edsbergs äb</c:v>
                </c:pt>
                <c:pt idx="3">
                  <c:v>Ulrikas gård</c:v>
                </c:pt>
                <c:pt idx="4">
                  <c:v>Gillbogården</c:v>
                </c:pt>
                <c:pt idx="5">
                  <c:v>Lenalund</c:v>
                </c:pt>
                <c:pt idx="6">
                  <c:v>Norrgården</c:v>
                </c:pt>
                <c:pt idx="7">
                  <c:v>Ribbings backe</c:v>
                </c:pt>
                <c:pt idx="8">
                  <c:v>Rådan </c:v>
                </c:pt>
                <c:pt idx="9">
                  <c:v>Soltorp</c:v>
                </c:pt>
                <c:pt idx="10">
                  <c:v>Rotsunda strand</c:v>
                </c:pt>
                <c:pt idx="11">
                  <c:v>Widaby</c:v>
                </c:pt>
              </c:strCache>
            </c:strRef>
          </c:cat>
          <c:val>
            <c:numRef>
              <c:f>Blad1!$E$4:$E$16</c:f>
              <c:numCache>
                <c:formatCode>General</c:formatCode>
                <c:ptCount val="13"/>
                <c:pt idx="0">
                  <c:v>81</c:v>
                </c:pt>
                <c:pt idx="1">
                  <c:v>81</c:v>
                </c:pt>
                <c:pt idx="2">
                  <c:v>81</c:v>
                </c:pt>
                <c:pt idx="3">
                  <c:v>81</c:v>
                </c:pt>
                <c:pt idx="4">
                  <c:v>81</c:v>
                </c:pt>
                <c:pt idx="5">
                  <c:v>81</c:v>
                </c:pt>
                <c:pt idx="6">
                  <c:v>81</c:v>
                </c:pt>
                <c:pt idx="7">
                  <c:v>81</c:v>
                </c:pt>
                <c:pt idx="8">
                  <c:v>81</c:v>
                </c:pt>
                <c:pt idx="9">
                  <c:v>81</c:v>
                </c:pt>
                <c:pt idx="10">
                  <c:v>81</c:v>
                </c:pt>
                <c:pt idx="11">
                  <c:v>81</c:v>
                </c:pt>
                <c:pt idx="12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D2-44F2-B48A-9C4412F68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285760"/>
        <c:axId val="47287296"/>
      </c:lineChart>
      <c:catAx>
        <c:axId val="47285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287296"/>
        <c:crosses val="autoZero"/>
        <c:auto val="1"/>
        <c:lblAlgn val="ctr"/>
        <c:lblOffset val="100"/>
        <c:noMultiLvlLbl val="0"/>
      </c:catAx>
      <c:valAx>
        <c:axId val="4728729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285760"/>
        <c:crosses val="autoZero"/>
        <c:crossBetween val="between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87348462264531224"/>
          <c:y val="0.80995021941660705"/>
          <c:w val="8.4919183337631779E-2"/>
          <c:h val="0.190049938090614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 dirty="0" smtClean="0"/>
              <a:t>Bemötande</a:t>
            </a:r>
            <a:endParaRPr lang="sv-SE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327763472161353"/>
          <c:y val="0.14045466302355294"/>
          <c:w val="0.82075308708618977"/>
          <c:h val="0.53177706817298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Blad1!$B$2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Ribbings backe</c:v>
                </c:pt>
                <c:pt idx="2">
                  <c:v>Lenalundsgården</c:v>
                </c:pt>
                <c:pt idx="3">
                  <c:v>Norrgården</c:v>
                </c:pt>
                <c:pt idx="4">
                  <c:v>Edsbergs äldreboende</c:v>
                </c:pt>
                <c:pt idx="5">
                  <c:v>Rotsunda strand</c:v>
                </c:pt>
                <c:pt idx="6">
                  <c:v>Rådan </c:v>
                </c:pt>
                <c:pt idx="7">
                  <c:v>Bergkälla</c:v>
                </c:pt>
                <c:pt idx="8">
                  <c:v>Ulrikas gård</c:v>
                </c:pt>
                <c:pt idx="9">
                  <c:v>Soltorp</c:v>
                </c:pt>
                <c:pt idx="10">
                  <c:v>Gillbogården</c:v>
                </c:pt>
                <c:pt idx="11">
                  <c:v>Widaby</c:v>
                </c:pt>
              </c:strCache>
            </c:strRef>
          </c:cat>
          <c:val>
            <c:numRef>
              <c:f>Blad1!$B$3:$B$15</c:f>
              <c:numCache>
                <c:formatCode>General</c:formatCode>
                <c:ptCount val="13"/>
                <c:pt idx="1">
                  <c:v>100</c:v>
                </c:pt>
                <c:pt idx="2">
                  <c:v>100</c:v>
                </c:pt>
                <c:pt idx="3">
                  <c:v>88</c:v>
                </c:pt>
                <c:pt idx="5">
                  <c:v>96</c:v>
                </c:pt>
                <c:pt idx="6">
                  <c:v>92</c:v>
                </c:pt>
                <c:pt idx="7">
                  <c:v>83</c:v>
                </c:pt>
                <c:pt idx="8">
                  <c:v>97</c:v>
                </c:pt>
                <c:pt idx="9">
                  <c:v>93</c:v>
                </c:pt>
                <c:pt idx="10">
                  <c:v>100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0-403E-AE79-838E2FB6AE14}"/>
            </c:ext>
          </c:extLst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Ribbings backe</c:v>
                </c:pt>
                <c:pt idx="2">
                  <c:v>Lenalundsgården</c:v>
                </c:pt>
                <c:pt idx="3">
                  <c:v>Norrgården</c:v>
                </c:pt>
                <c:pt idx="4">
                  <c:v>Edsbergs äldreboende</c:v>
                </c:pt>
                <c:pt idx="5">
                  <c:v>Rotsunda strand</c:v>
                </c:pt>
                <c:pt idx="6">
                  <c:v>Rådan </c:v>
                </c:pt>
                <c:pt idx="7">
                  <c:v>Bergkälla</c:v>
                </c:pt>
                <c:pt idx="8">
                  <c:v>Ulrikas gård</c:v>
                </c:pt>
                <c:pt idx="9">
                  <c:v>Soltorp</c:v>
                </c:pt>
                <c:pt idx="10">
                  <c:v>Gillbogården</c:v>
                </c:pt>
                <c:pt idx="11">
                  <c:v>Widaby</c:v>
                </c:pt>
              </c:strCache>
            </c:strRef>
          </c:cat>
          <c:val>
            <c:numRef>
              <c:f>Blad1!$C$3:$C$15</c:f>
              <c:numCache>
                <c:formatCode>General</c:formatCode>
                <c:ptCount val="13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93</c:v>
                </c:pt>
                <c:pt idx="8">
                  <c:v>92</c:v>
                </c:pt>
                <c:pt idx="9">
                  <c:v>92</c:v>
                </c:pt>
                <c:pt idx="10">
                  <c:v>92</c:v>
                </c:pt>
                <c:pt idx="11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0-405B-A2E9-D92FA5C6F8CD}"/>
            </c:ext>
          </c:extLst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Ribbings backe</c:v>
                </c:pt>
                <c:pt idx="2">
                  <c:v>Lenalundsgården</c:v>
                </c:pt>
                <c:pt idx="3">
                  <c:v>Norrgården</c:v>
                </c:pt>
                <c:pt idx="4">
                  <c:v>Edsbergs äldreboende</c:v>
                </c:pt>
                <c:pt idx="5">
                  <c:v>Rotsunda strand</c:v>
                </c:pt>
                <c:pt idx="6">
                  <c:v>Rådan </c:v>
                </c:pt>
                <c:pt idx="7">
                  <c:v>Bergkälla</c:v>
                </c:pt>
                <c:pt idx="8">
                  <c:v>Ulrikas gård</c:v>
                </c:pt>
                <c:pt idx="9">
                  <c:v>Soltorp</c:v>
                </c:pt>
                <c:pt idx="10">
                  <c:v>Gillbogården</c:v>
                </c:pt>
                <c:pt idx="11">
                  <c:v>Widaby</c:v>
                </c:pt>
              </c:strCache>
            </c:strRef>
          </c:cat>
          <c:val>
            <c:numRef>
              <c:f>Blad1!$D$3:$D$15</c:f>
              <c:numCache>
                <c:formatCode>General</c:formatCode>
                <c:ptCount val="13"/>
                <c:pt idx="1">
                  <c:v>95</c:v>
                </c:pt>
                <c:pt idx="2">
                  <c:v>91</c:v>
                </c:pt>
                <c:pt idx="3">
                  <c:v>91</c:v>
                </c:pt>
                <c:pt idx="4">
                  <c:v>94</c:v>
                </c:pt>
                <c:pt idx="5">
                  <c:v>92</c:v>
                </c:pt>
                <c:pt idx="6">
                  <c:v>89</c:v>
                </c:pt>
                <c:pt idx="7">
                  <c:v>91</c:v>
                </c:pt>
                <c:pt idx="8">
                  <c:v>92</c:v>
                </c:pt>
                <c:pt idx="9">
                  <c:v>100</c:v>
                </c:pt>
                <c:pt idx="10">
                  <c:v>100</c:v>
                </c:pt>
                <c:pt idx="1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B-41D6-BD25-0443481681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25408"/>
        <c:axId val="47426944"/>
      </c:barChart>
      <c:lineChart>
        <c:grouping val="standard"/>
        <c:varyColors val="0"/>
        <c:ser>
          <c:idx val="3"/>
          <c:order val="3"/>
          <c:tx>
            <c:strRef>
              <c:f>Blad1!$E$2</c:f>
              <c:strCache>
                <c:ptCount val="1"/>
                <c:pt idx="0">
                  <c:v>.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Blad1!$A$3:$A$15</c:f>
              <c:strCache>
                <c:ptCount val="12"/>
                <c:pt idx="1">
                  <c:v>Ribbings backe</c:v>
                </c:pt>
                <c:pt idx="2">
                  <c:v>Lenalundsgården</c:v>
                </c:pt>
                <c:pt idx="3">
                  <c:v>Norrgården</c:v>
                </c:pt>
                <c:pt idx="4">
                  <c:v>Edsbergs äldreboende</c:v>
                </c:pt>
                <c:pt idx="5">
                  <c:v>Rotsunda strand</c:v>
                </c:pt>
                <c:pt idx="6">
                  <c:v>Rådan </c:v>
                </c:pt>
                <c:pt idx="7">
                  <c:v>Bergkälla</c:v>
                </c:pt>
                <c:pt idx="8">
                  <c:v>Ulrikas gård</c:v>
                </c:pt>
                <c:pt idx="9">
                  <c:v>Soltorp</c:v>
                </c:pt>
                <c:pt idx="10">
                  <c:v>Gillbogården</c:v>
                </c:pt>
                <c:pt idx="11">
                  <c:v>Widaby</c:v>
                </c:pt>
              </c:strCache>
            </c:strRef>
          </c:cat>
          <c:val>
            <c:numRef>
              <c:f>Blad1!$E$3:$E$15</c:f>
              <c:numCache>
                <c:formatCode>General</c:formatCode>
                <c:ptCount val="13"/>
                <c:pt idx="0">
                  <c:v>94</c:v>
                </c:pt>
                <c:pt idx="1">
                  <c:v>94</c:v>
                </c:pt>
                <c:pt idx="2">
                  <c:v>94</c:v>
                </c:pt>
                <c:pt idx="3">
                  <c:v>94</c:v>
                </c:pt>
                <c:pt idx="4">
                  <c:v>94</c:v>
                </c:pt>
                <c:pt idx="5">
                  <c:v>94</c:v>
                </c:pt>
                <c:pt idx="6">
                  <c:v>94</c:v>
                </c:pt>
                <c:pt idx="7">
                  <c:v>94</c:v>
                </c:pt>
                <c:pt idx="8">
                  <c:v>94</c:v>
                </c:pt>
                <c:pt idx="9">
                  <c:v>94</c:v>
                </c:pt>
                <c:pt idx="10">
                  <c:v>94</c:v>
                </c:pt>
                <c:pt idx="11">
                  <c:v>94</c:v>
                </c:pt>
                <c:pt idx="12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00-48D5-9D7C-D15A1EB07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425408"/>
        <c:axId val="47426944"/>
      </c:lineChart>
      <c:catAx>
        <c:axId val="47425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426944"/>
        <c:crosses val="autoZero"/>
        <c:auto val="1"/>
        <c:lblAlgn val="ctr"/>
        <c:lblOffset val="100"/>
        <c:noMultiLvlLbl val="0"/>
      </c:catAx>
      <c:valAx>
        <c:axId val="4742694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425408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8072011999531119"/>
          <c:y val="0.84222369389512286"/>
          <c:w val="8.6654420000692095E-2"/>
          <c:h val="0.157776354566238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 dirty="0" smtClean="0"/>
              <a:t>Trygghet på boendet</a:t>
            </a:r>
            <a:endParaRPr lang="sv-SE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82985628279742E-2"/>
          <c:y val="0.15893249301623158"/>
          <c:w val="0.81412804921733417"/>
          <c:h val="0.47095354880561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Blad1!$B$2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Norrgården</c:v>
                </c:pt>
                <c:pt idx="2">
                  <c:v>Lenalund</c:v>
                </c:pt>
                <c:pt idx="3">
                  <c:v>Gillbogården</c:v>
                </c:pt>
                <c:pt idx="4">
                  <c:v>Ribbings backe</c:v>
                </c:pt>
                <c:pt idx="5">
                  <c:v>Rotsunda strand</c:v>
                </c:pt>
                <c:pt idx="6">
                  <c:v>Edsbergs äldreboende</c:v>
                </c:pt>
                <c:pt idx="7">
                  <c:v>Ulrikas gård</c:v>
                </c:pt>
                <c:pt idx="8">
                  <c:v>Soltorp</c:v>
                </c:pt>
                <c:pt idx="9">
                  <c:v>Rådan </c:v>
                </c:pt>
                <c:pt idx="10">
                  <c:v>Widaby</c:v>
                </c:pt>
                <c:pt idx="11">
                  <c:v>Bergkälla</c:v>
                </c:pt>
              </c:strCache>
            </c:strRef>
          </c:cat>
          <c:val>
            <c:numRef>
              <c:f>Blad1!$B$3:$B$15</c:f>
              <c:numCache>
                <c:formatCode>General</c:formatCode>
                <c:ptCount val="13"/>
                <c:pt idx="1">
                  <c:v>85</c:v>
                </c:pt>
                <c:pt idx="2">
                  <c:v>85</c:v>
                </c:pt>
                <c:pt idx="3">
                  <c:v>86</c:v>
                </c:pt>
                <c:pt idx="4">
                  <c:v>100</c:v>
                </c:pt>
                <c:pt idx="5">
                  <c:v>90</c:v>
                </c:pt>
                <c:pt idx="7">
                  <c:v>80</c:v>
                </c:pt>
                <c:pt idx="8">
                  <c:v>92</c:v>
                </c:pt>
                <c:pt idx="9">
                  <c:v>80</c:v>
                </c:pt>
                <c:pt idx="11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F7-4088-A03E-7B50A53C29AD}"/>
            </c:ext>
          </c:extLst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Norrgården</c:v>
                </c:pt>
                <c:pt idx="2">
                  <c:v>Lenalund</c:v>
                </c:pt>
                <c:pt idx="3">
                  <c:v>Gillbogården</c:v>
                </c:pt>
                <c:pt idx="4">
                  <c:v>Ribbings backe</c:v>
                </c:pt>
                <c:pt idx="5">
                  <c:v>Rotsunda strand</c:v>
                </c:pt>
                <c:pt idx="6">
                  <c:v>Edsbergs äldreboende</c:v>
                </c:pt>
                <c:pt idx="7">
                  <c:v>Ulrikas gård</c:v>
                </c:pt>
                <c:pt idx="8">
                  <c:v>Soltorp</c:v>
                </c:pt>
                <c:pt idx="9">
                  <c:v>Rådan </c:v>
                </c:pt>
                <c:pt idx="10">
                  <c:v>Widaby</c:v>
                </c:pt>
                <c:pt idx="11">
                  <c:v>Bergkälla</c:v>
                </c:pt>
              </c:strCache>
            </c:strRef>
          </c:cat>
          <c:val>
            <c:numRef>
              <c:f>Blad1!$C$3:$C$15</c:f>
              <c:numCache>
                <c:formatCode>General</c:formatCode>
                <c:ptCount val="13"/>
                <c:pt idx="1">
                  <c:v>100</c:v>
                </c:pt>
                <c:pt idx="2">
                  <c:v>100</c:v>
                </c:pt>
                <c:pt idx="3">
                  <c:v>92</c:v>
                </c:pt>
                <c:pt idx="4">
                  <c:v>92</c:v>
                </c:pt>
                <c:pt idx="5">
                  <c:v>84</c:v>
                </c:pt>
                <c:pt idx="7">
                  <c:v>80</c:v>
                </c:pt>
                <c:pt idx="8">
                  <c:v>77</c:v>
                </c:pt>
                <c:pt idx="9">
                  <c:v>76</c:v>
                </c:pt>
                <c:pt idx="10">
                  <c:v>75</c:v>
                </c:pt>
                <c:pt idx="1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0-419E-9577-B400C4069BF5}"/>
            </c:ext>
          </c:extLst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Norrgården</c:v>
                </c:pt>
                <c:pt idx="2">
                  <c:v>Lenalund</c:v>
                </c:pt>
                <c:pt idx="3">
                  <c:v>Gillbogården</c:v>
                </c:pt>
                <c:pt idx="4">
                  <c:v>Ribbings backe</c:v>
                </c:pt>
                <c:pt idx="5">
                  <c:v>Rotsunda strand</c:v>
                </c:pt>
                <c:pt idx="6">
                  <c:v>Edsbergs äldreboende</c:v>
                </c:pt>
                <c:pt idx="7">
                  <c:v>Ulrikas gård</c:v>
                </c:pt>
                <c:pt idx="8">
                  <c:v>Soltorp</c:v>
                </c:pt>
                <c:pt idx="9">
                  <c:v>Rådan </c:v>
                </c:pt>
                <c:pt idx="10">
                  <c:v>Widaby</c:v>
                </c:pt>
                <c:pt idx="11">
                  <c:v>Bergkälla</c:v>
                </c:pt>
              </c:strCache>
            </c:strRef>
          </c:cat>
          <c:val>
            <c:numRef>
              <c:f>Blad1!$D$3:$D$15</c:f>
              <c:numCache>
                <c:formatCode>General</c:formatCode>
                <c:ptCount val="13"/>
                <c:pt idx="1">
                  <c:v>92</c:v>
                </c:pt>
                <c:pt idx="2">
                  <c:v>91</c:v>
                </c:pt>
                <c:pt idx="3">
                  <c:v>100</c:v>
                </c:pt>
                <c:pt idx="4">
                  <c:v>86</c:v>
                </c:pt>
                <c:pt idx="5">
                  <c:v>79</c:v>
                </c:pt>
                <c:pt idx="6">
                  <c:v>93</c:v>
                </c:pt>
                <c:pt idx="7">
                  <c:v>92</c:v>
                </c:pt>
                <c:pt idx="8">
                  <c:v>75</c:v>
                </c:pt>
                <c:pt idx="9">
                  <c:v>82</c:v>
                </c:pt>
                <c:pt idx="10">
                  <c:v>82</c:v>
                </c:pt>
                <c:pt idx="1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3-43B2-B246-48681AFD2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63584"/>
        <c:axId val="47365120"/>
      </c:barChart>
      <c:lineChart>
        <c:grouping val="standard"/>
        <c:varyColors val="0"/>
        <c:ser>
          <c:idx val="3"/>
          <c:order val="3"/>
          <c:tx>
            <c:strRef>
              <c:f>Blad1!$E$2</c:f>
              <c:strCache>
                <c:ptCount val="1"/>
                <c:pt idx="0">
                  <c:v>.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Blad1!$A$3:$A$15</c:f>
              <c:strCache>
                <c:ptCount val="12"/>
                <c:pt idx="1">
                  <c:v>Norrgården</c:v>
                </c:pt>
                <c:pt idx="2">
                  <c:v>Lenalund</c:v>
                </c:pt>
                <c:pt idx="3">
                  <c:v>Gillbogården</c:v>
                </c:pt>
                <c:pt idx="4">
                  <c:v>Ribbings backe</c:v>
                </c:pt>
                <c:pt idx="5">
                  <c:v>Rotsunda strand</c:v>
                </c:pt>
                <c:pt idx="6">
                  <c:v>Edsbergs äldreboende</c:v>
                </c:pt>
                <c:pt idx="7">
                  <c:v>Ulrikas gård</c:v>
                </c:pt>
                <c:pt idx="8">
                  <c:v>Soltorp</c:v>
                </c:pt>
                <c:pt idx="9">
                  <c:v>Rådan </c:v>
                </c:pt>
                <c:pt idx="10">
                  <c:v>Widaby</c:v>
                </c:pt>
                <c:pt idx="11">
                  <c:v>Bergkälla</c:v>
                </c:pt>
              </c:strCache>
            </c:strRef>
          </c:cat>
          <c:val>
            <c:numRef>
              <c:f>Blad1!$E$3:$E$15</c:f>
              <c:numCache>
                <c:formatCode>General</c:formatCode>
                <c:ptCount val="13"/>
                <c:pt idx="0">
                  <c:v>87</c:v>
                </c:pt>
                <c:pt idx="1">
                  <c:v>87</c:v>
                </c:pt>
                <c:pt idx="2">
                  <c:v>87</c:v>
                </c:pt>
                <c:pt idx="3">
                  <c:v>87</c:v>
                </c:pt>
                <c:pt idx="4">
                  <c:v>87</c:v>
                </c:pt>
                <c:pt idx="5">
                  <c:v>87</c:v>
                </c:pt>
                <c:pt idx="6">
                  <c:v>87</c:v>
                </c:pt>
                <c:pt idx="7">
                  <c:v>87</c:v>
                </c:pt>
                <c:pt idx="8">
                  <c:v>87</c:v>
                </c:pt>
                <c:pt idx="9">
                  <c:v>87</c:v>
                </c:pt>
                <c:pt idx="10">
                  <c:v>87</c:v>
                </c:pt>
                <c:pt idx="11">
                  <c:v>87</c:v>
                </c:pt>
                <c:pt idx="12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DD-4D6F-B572-772FCDF4C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63584"/>
        <c:axId val="47365120"/>
      </c:lineChart>
      <c:catAx>
        <c:axId val="4736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365120"/>
        <c:crosses val="autoZero"/>
        <c:auto val="1"/>
        <c:lblAlgn val="ctr"/>
        <c:lblOffset val="100"/>
        <c:noMultiLvlLbl val="0"/>
      </c:catAx>
      <c:valAx>
        <c:axId val="4736512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363584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4996925625781516"/>
          <c:y val="0.79366864823216754"/>
          <c:w val="8.7370572232102775E-2"/>
          <c:h val="0.204492714058360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 dirty="0" smtClean="0"/>
              <a:t>Lätt</a:t>
            </a:r>
            <a:r>
              <a:rPr lang="sv-SE" baseline="0" dirty="0" smtClean="0"/>
              <a:t> att få kontakt med personalen</a:t>
            </a:r>
            <a:endParaRPr lang="sv-SE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82985628279742E-2"/>
          <c:y val="0.15893249301623158"/>
          <c:w val="0.86477653066732796"/>
          <c:h val="0.470953548805612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Blad1!$B$2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Soltorp</c:v>
                </c:pt>
                <c:pt idx="2">
                  <c:v>Rådan </c:v>
                </c:pt>
                <c:pt idx="3">
                  <c:v>Rotsunda strand</c:v>
                </c:pt>
                <c:pt idx="4">
                  <c:v>Norrgården</c:v>
                </c:pt>
                <c:pt idx="5">
                  <c:v>Widaby</c:v>
                </c:pt>
                <c:pt idx="6">
                  <c:v>Ribbings backe</c:v>
                </c:pt>
                <c:pt idx="7">
                  <c:v>Edsbergsäldreboende</c:v>
                </c:pt>
                <c:pt idx="8">
                  <c:v>Ulrikas gård</c:v>
                </c:pt>
                <c:pt idx="9">
                  <c:v>Lenalund</c:v>
                </c:pt>
                <c:pt idx="10">
                  <c:v>Bergkälla</c:v>
                </c:pt>
                <c:pt idx="11">
                  <c:v>Gillbogården</c:v>
                </c:pt>
              </c:strCache>
            </c:strRef>
          </c:cat>
          <c:val>
            <c:numRef>
              <c:f>Blad1!$B$3:$B$15</c:f>
              <c:numCache>
                <c:formatCode>General</c:formatCode>
                <c:ptCount val="13"/>
                <c:pt idx="1">
                  <c:v>86</c:v>
                </c:pt>
                <c:pt idx="2">
                  <c:v>87</c:v>
                </c:pt>
                <c:pt idx="3">
                  <c:v>85</c:v>
                </c:pt>
                <c:pt idx="4">
                  <c:v>84</c:v>
                </c:pt>
                <c:pt idx="6">
                  <c:v>90</c:v>
                </c:pt>
                <c:pt idx="8">
                  <c:v>70</c:v>
                </c:pt>
                <c:pt idx="9">
                  <c:v>72</c:v>
                </c:pt>
                <c:pt idx="10">
                  <c:v>68</c:v>
                </c:pt>
                <c:pt idx="1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F6-4698-B9CD-716815F7D277}"/>
            </c:ext>
          </c:extLst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Soltorp</c:v>
                </c:pt>
                <c:pt idx="2">
                  <c:v>Rådan </c:v>
                </c:pt>
                <c:pt idx="3">
                  <c:v>Rotsunda strand</c:v>
                </c:pt>
                <c:pt idx="4">
                  <c:v>Norrgården</c:v>
                </c:pt>
                <c:pt idx="5">
                  <c:v>Widaby</c:v>
                </c:pt>
                <c:pt idx="6">
                  <c:v>Ribbings backe</c:v>
                </c:pt>
                <c:pt idx="7">
                  <c:v>Edsbergsäldreboende</c:v>
                </c:pt>
                <c:pt idx="8">
                  <c:v>Ulrikas gård</c:v>
                </c:pt>
                <c:pt idx="9">
                  <c:v>Lenalund</c:v>
                </c:pt>
                <c:pt idx="10">
                  <c:v>Bergkälla</c:v>
                </c:pt>
                <c:pt idx="11">
                  <c:v>Gillbogården</c:v>
                </c:pt>
              </c:strCache>
            </c:strRef>
          </c:cat>
          <c:val>
            <c:numRef>
              <c:f>Blad1!$C$3:$C$15</c:f>
              <c:numCache>
                <c:formatCode>General</c:formatCode>
                <c:ptCount val="13"/>
                <c:pt idx="1">
                  <c:v>91</c:v>
                </c:pt>
                <c:pt idx="2">
                  <c:v>90</c:v>
                </c:pt>
                <c:pt idx="3">
                  <c:v>89</c:v>
                </c:pt>
                <c:pt idx="4">
                  <c:v>88</c:v>
                </c:pt>
                <c:pt idx="5">
                  <c:v>88</c:v>
                </c:pt>
                <c:pt idx="6">
                  <c:v>87</c:v>
                </c:pt>
                <c:pt idx="8">
                  <c:v>85</c:v>
                </c:pt>
                <c:pt idx="9">
                  <c:v>82</c:v>
                </c:pt>
                <c:pt idx="10">
                  <c:v>79</c:v>
                </c:pt>
                <c:pt idx="1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9-4595-BF7B-095E5114D0AF}"/>
            </c:ext>
          </c:extLst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Soltorp</c:v>
                </c:pt>
                <c:pt idx="2">
                  <c:v>Rådan </c:v>
                </c:pt>
                <c:pt idx="3">
                  <c:v>Rotsunda strand</c:v>
                </c:pt>
                <c:pt idx="4">
                  <c:v>Norrgården</c:v>
                </c:pt>
                <c:pt idx="5">
                  <c:v>Widaby</c:v>
                </c:pt>
                <c:pt idx="6">
                  <c:v>Ribbings backe</c:v>
                </c:pt>
                <c:pt idx="7">
                  <c:v>Edsbergsäldreboende</c:v>
                </c:pt>
                <c:pt idx="8">
                  <c:v>Ulrikas gård</c:v>
                </c:pt>
                <c:pt idx="9">
                  <c:v>Lenalund</c:v>
                </c:pt>
                <c:pt idx="10">
                  <c:v>Bergkälla</c:v>
                </c:pt>
                <c:pt idx="11">
                  <c:v>Gillbogården</c:v>
                </c:pt>
              </c:strCache>
            </c:strRef>
          </c:cat>
          <c:val>
            <c:numRef>
              <c:f>Blad1!$D$3:$D$15</c:f>
              <c:numCache>
                <c:formatCode>General</c:formatCode>
                <c:ptCount val="13"/>
                <c:pt idx="1">
                  <c:v>60</c:v>
                </c:pt>
                <c:pt idx="2">
                  <c:v>88</c:v>
                </c:pt>
                <c:pt idx="3">
                  <c:v>88</c:v>
                </c:pt>
                <c:pt idx="4">
                  <c:v>83</c:v>
                </c:pt>
                <c:pt idx="5">
                  <c:v>89</c:v>
                </c:pt>
                <c:pt idx="6">
                  <c:v>82</c:v>
                </c:pt>
                <c:pt idx="7">
                  <c:v>72</c:v>
                </c:pt>
                <c:pt idx="8">
                  <c:v>65</c:v>
                </c:pt>
                <c:pt idx="9">
                  <c:v>73</c:v>
                </c:pt>
                <c:pt idx="10">
                  <c:v>86</c:v>
                </c:pt>
                <c:pt idx="1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4E-45CE-BB55-AB66ECC7E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38144"/>
        <c:axId val="129239680"/>
      </c:barChart>
      <c:lineChart>
        <c:grouping val="standard"/>
        <c:varyColors val="0"/>
        <c:ser>
          <c:idx val="3"/>
          <c:order val="3"/>
          <c:tx>
            <c:strRef>
              <c:f>Blad1!$E$2</c:f>
              <c:strCache>
                <c:ptCount val="1"/>
                <c:pt idx="0">
                  <c:v>.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Blad1!$A$3:$A$15</c:f>
              <c:strCache>
                <c:ptCount val="12"/>
                <c:pt idx="1">
                  <c:v>Soltorp</c:v>
                </c:pt>
                <c:pt idx="2">
                  <c:v>Rådan </c:v>
                </c:pt>
                <c:pt idx="3">
                  <c:v>Rotsunda strand</c:v>
                </c:pt>
                <c:pt idx="4">
                  <c:v>Norrgården</c:v>
                </c:pt>
                <c:pt idx="5">
                  <c:v>Widaby</c:v>
                </c:pt>
                <c:pt idx="6">
                  <c:v>Ribbings backe</c:v>
                </c:pt>
                <c:pt idx="7">
                  <c:v>Edsbergsäldreboende</c:v>
                </c:pt>
                <c:pt idx="8">
                  <c:v>Ulrikas gård</c:v>
                </c:pt>
                <c:pt idx="9">
                  <c:v>Lenalund</c:v>
                </c:pt>
                <c:pt idx="10">
                  <c:v>Bergkälla</c:v>
                </c:pt>
                <c:pt idx="11">
                  <c:v>Gillbogården</c:v>
                </c:pt>
              </c:strCache>
            </c:strRef>
          </c:cat>
          <c:val>
            <c:numRef>
              <c:f>Blad1!$E$3:$E$15</c:f>
              <c:numCache>
                <c:formatCode>General</c:formatCode>
                <c:ptCount val="13"/>
                <c:pt idx="0">
                  <c:v>79</c:v>
                </c:pt>
                <c:pt idx="1">
                  <c:v>79</c:v>
                </c:pt>
                <c:pt idx="2">
                  <c:v>79</c:v>
                </c:pt>
                <c:pt idx="3">
                  <c:v>79</c:v>
                </c:pt>
                <c:pt idx="4">
                  <c:v>79</c:v>
                </c:pt>
                <c:pt idx="5">
                  <c:v>79</c:v>
                </c:pt>
                <c:pt idx="6">
                  <c:v>79</c:v>
                </c:pt>
                <c:pt idx="7">
                  <c:v>79</c:v>
                </c:pt>
                <c:pt idx="8">
                  <c:v>79</c:v>
                </c:pt>
                <c:pt idx="9">
                  <c:v>79</c:v>
                </c:pt>
                <c:pt idx="10">
                  <c:v>79</c:v>
                </c:pt>
                <c:pt idx="11">
                  <c:v>79</c:v>
                </c:pt>
                <c:pt idx="12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96-4CCB-9DBA-6817B6DFB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238144"/>
        <c:axId val="129239680"/>
      </c:lineChart>
      <c:catAx>
        <c:axId val="129238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9239680"/>
        <c:crosses val="autoZero"/>
        <c:auto val="1"/>
        <c:lblAlgn val="ctr"/>
        <c:lblOffset val="100"/>
        <c:noMultiLvlLbl val="0"/>
      </c:catAx>
      <c:valAx>
        <c:axId val="12923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238144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8072011999531119"/>
          <c:y val="0.80995021941660705"/>
          <c:w val="8.7370572232102775E-2"/>
          <c:h val="0.190049800863877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v-SE" dirty="0" smtClean="0"/>
              <a:t>Känner förtroende för personalen</a:t>
            </a:r>
            <a:endParaRPr lang="sv-SE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82985628279742E-2"/>
          <c:y val="0.15893249301623158"/>
          <c:w val="0.86290163784873042"/>
          <c:h val="0.46293677806843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Blad1!$B$2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Soltorp</c:v>
                </c:pt>
                <c:pt idx="2">
                  <c:v>Lenalund</c:v>
                </c:pt>
                <c:pt idx="3">
                  <c:v>Gillbogården</c:v>
                </c:pt>
                <c:pt idx="4">
                  <c:v>Rådan </c:v>
                </c:pt>
                <c:pt idx="5">
                  <c:v>Ribbings backe</c:v>
                </c:pt>
                <c:pt idx="6">
                  <c:v>Edsbergsäldreboende</c:v>
                </c:pt>
                <c:pt idx="7">
                  <c:v>Ulrikas gård</c:v>
                </c:pt>
                <c:pt idx="8">
                  <c:v>Norrgården</c:v>
                </c:pt>
                <c:pt idx="9">
                  <c:v>Rotsunda strand</c:v>
                </c:pt>
                <c:pt idx="10">
                  <c:v>Bergkälla</c:v>
                </c:pt>
                <c:pt idx="11">
                  <c:v>Widaby</c:v>
                </c:pt>
              </c:strCache>
            </c:strRef>
          </c:cat>
          <c:val>
            <c:numRef>
              <c:f>Blad1!$B$3:$B$15</c:f>
              <c:numCache>
                <c:formatCode>General</c:formatCode>
                <c:ptCount val="13"/>
                <c:pt idx="1">
                  <c:v>75</c:v>
                </c:pt>
                <c:pt idx="2">
                  <c:v>73</c:v>
                </c:pt>
                <c:pt idx="3">
                  <c:v>91</c:v>
                </c:pt>
                <c:pt idx="4">
                  <c:v>83</c:v>
                </c:pt>
                <c:pt idx="5">
                  <c:v>75</c:v>
                </c:pt>
                <c:pt idx="6">
                  <c:v>81</c:v>
                </c:pt>
                <c:pt idx="7">
                  <c:v>80</c:v>
                </c:pt>
                <c:pt idx="8">
                  <c:v>91</c:v>
                </c:pt>
                <c:pt idx="9">
                  <c:v>72</c:v>
                </c:pt>
                <c:pt idx="10">
                  <c:v>95</c:v>
                </c:pt>
                <c:pt idx="11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04-4F59-A743-6B99656C7B7C}"/>
            </c:ext>
          </c:extLst>
        </c:ser>
        <c:ser>
          <c:idx val="1"/>
          <c:order val="1"/>
          <c:tx>
            <c:strRef>
              <c:f>Blad1!$C$2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Soltorp</c:v>
                </c:pt>
                <c:pt idx="2">
                  <c:v>Lenalund</c:v>
                </c:pt>
                <c:pt idx="3">
                  <c:v>Gillbogården</c:v>
                </c:pt>
                <c:pt idx="4">
                  <c:v>Rådan </c:v>
                </c:pt>
                <c:pt idx="5">
                  <c:v>Ribbings backe</c:v>
                </c:pt>
                <c:pt idx="6">
                  <c:v>Edsbergsäldreboende</c:v>
                </c:pt>
                <c:pt idx="7">
                  <c:v>Ulrikas gård</c:v>
                </c:pt>
                <c:pt idx="8">
                  <c:v>Norrgården</c:v>
                </c:pt>
                <c:pt idx="9">
                  <c:v>Rotsunda strand</c:v>
                </c:pt>
                <c:pt idx="10">
                  <c:v>Bergkälla</c:v>
                </c:pt>
                <c:pt idx="11">
                  <c:v>Widaby</c:v>
                </c:pt>
              </c:strCache>
            </c:strRef>
          </c:cat>
          <c:val>
            <c:numRef>
              <c:f>Blad1!$C$3:$C$15</c:f>
              <c:numCache>
                <c:formatCode>General</c:formatCode>
                <c:ptCount val="13"/>
                <c:pt idx="1">
                  <c:v>100</c:v>
                </c:pt>
                <c:pt idx="2">
                  <c:v>100</c:v>
                </c:pt>
                <c:pt idx="3">
                  <c:v>92</c:v>
                </c:pt>
                <c:pt idx="4">
                  <c:v>90</c:v>
                </c:pt>
                <c:pt idx="5">
                  <c:v>88</c:v>
                </c:pt>
                <c:pt idx="7">
                  <c:v>84</c:v>
                </c:pt>
                <c:pt idx="8">
                  <c:v>83</c:v>
                </c:pt>
                <c:pt idx="9">
                  <c:v>79</c:v>
                </c:pt>
                <c:pt idx="10">
                  <c:v>77</c:v>
                </c:pt>
                <c:pt idx="1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E-4259-8794-587F1A721207}"/>
            </c:ext>
          </c:extLst>
        </c:ser>
        <c:ser>
          <c:idx val="2"/>
          <c:order val="2"/>
          <c:tx>
            <c:strRef>
              <c:f>Blad1!$D$2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Blad1!$A$3:$A$15</c:f>
              <c:strCache>
                <c:ptCount val="12"/>
                <c:pt idx="1">
                  <c:v>Soltorp</c:v>
                </c:pt>
                <c:pt idx="2">
                  <c:v>Lenalund</c:v>
                </c:pt>
                <c:pt idx="3">
                  <c:v>Gillbogården</c:v>
                </c:pt>
                <c:pt idx="4">
                  <c:v>Rådan </c:v>
                </c:pt>
                <c:pt idx="5">
                  <c:v>Ribbings backe</c:v>
                </c:pt>
                <c:pt idx="6">
                  <c:v>Edsbergsäldreboende</c:v>
                </c:pt>
                <c:pt idx="7">
                  <c:v>Ulrikas gård</c:v>
                </c:pt>
                <c:pt idx="8">
                  <c:v>Norrgården</c:v>
                </c:pt>
                <c:pt idx="9">
                  <c:v>Rotsunda strand</c:v>
                </c:pt>
                <c:pt idx="10">
                  <c:v>Bergkälla</c:v>
                </c:pt>
                <c:pt idx="11">
                  <c:v>Widaby</c:v>
                </c:pt>
              </c:strCache>
            </c:strRef>
          </c:cat>
          <c:val>
            <c:numRef>
              <c:f>Blad1!$D$3:$D$15</c:f>
              <c:numCache>
                <c:formatCode>General</c:formatCode>
                <c:ptCount val="13"/>
                <c:pt idx="1">
                  <c:v>85</c:v>
                </c:pt>
                <c:pt idx="2">
                  <c:v>78</c:v>
                </c:pt>
                <c:pt idx="3">
                  <c:v>100</c:v>
                </c:pt>
                <c:pt idx="4">
                  <c:v>88</c:v>
                </c:pt>
                <c:pt idx="5">
                  <c:v>100</c:v>
                </c:pt>
                <c:pt idx="7">
                  <c:v>80</c:v>
                </c:pt>
                <c:pt idx="8">
                  <c:v>74</c:v>
                </c:pt>
                <c:pt idx="9">
                  <c:v>77</c:v>
                </c:pt>
                <c:pt idx="10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3-4214-A942-E036D90AF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260544"/>
        <c:axId val="129274624"/>
      </c:barChart>
      <c:lineChart>
        <c:grouping val="standard"/>
        <c:varyColors val="0"/>
        <c:ser>
          <c:idx val="3"/>
          <c:order val="3"/>
          <c:tx>
            <c:strRef>
              <c:f>Blad1!$E$2</c:f>
              <c:strCache>
                <c:ptCount val="1"/>
                <c:pt idx="0">
                  <c:v>20172</c:v>
                </c:pt>
              </c:strCache>
            </c:strRef>
          </c:tx>
          <c:spPr>
            <a:ln w="254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Blad1!$A$3:$A$15</c:f>
              <c:strCache>
                <c:ptCount val="12"/>
                <c:pt idx="1">
                  <c:v>Soltorp</c:v>
                </c:pt>
                <c:pt idx="2">
                  <c:v>Lenalund</c:v>
                </c:pt>
                <c:pt idx="3">
                  <c:v>Gillbogården</c:v>
                </c:pt>
                <c:pt idx="4">
                  <c:v>Rådan </c:v>
                </c:pt>
                <c:pt idx="5">
                  <c:v>Ribbings backe</c:v>
                </c:pt>
                <c:pt idx="6">
                  <c:v>Edsbergsäldreboende</c:v>
                </c:pt>
                <c:pt idx="7">
                  <c:v>Ulrikas gård</c:v>
                </c:pt>
                <c:pt idx="8">
                  <c:v>Norrgården</c:v>
                </c:pt>
                <c:pt idx="9">
                  <c:v>Rotsunda strand</c:v>
                </c:pt>
                <c:pt idx="10">
                  <c:v>Bergkälla</c:v>
                </c:pt>
                <c:pt idx="11">
                  <c:v>Widaby</c:v>
                </c:pt>
              </c:strCache>
            </c:strRef>
          </c:cat>
          <c:val>
            <c:numRef>
              <c:f>Blad1!$E$3:$E$15</c:f>
              <c:numCache>
                <c:formatCode>General</c:formatCode>
                <c:ptCount val="13"/>
                <c:pt idx="0">
                  <c:v>83</c:v>
                </c:pt>
                <c:pt idx="1">
                  <c:v>83</c:v>
                </c:pt>
                <c:pt idx="2">
                  <c:v>83</c:v>
                </c:pt>
                <c:pt idx="3">
                  <c:v>83</c:v>
                </c:pt>
                <c:pt idx="4">
                  <c:v>83</c:v>
                </c:pt>
                <c:pt idx="5">
                  <c:v>83</c:v>
                </c:pt>
                <c:pt idx="6">
                  <c:v>83</c:v>
                </c:pt>
                <c:pt idx="7">
                  <c:v>83</c:v>
                </c:pt>
                <c:pt idx="8">
                  <c:v>83</c:v>
                </c:pt>
                <c:pt idx="9">
                  <c:v>83</c:v>
                </c:pt>
                <c:pt idx="10">
                  <c:v>83</c:v>
                </c:pt>
                <c:pt idx="11">
                  <c:v>83</c:v>
                </c:pt>
                <c:pt idx="12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09-4413-8376-02E5A895D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260544"/>
        <c:axId val="129274624"/>
      </c:lineChart>
      <c:catAx>
        <c:axId val="129260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9274624"/>
        <c:crosses val="autoZero"/>
        <c:auto val="1"/>
        <c:lblAlgn val="ctr"/>
        <c:lblOffset val="100"/>
        <c:noMultiLvlLbl val="0"/>
      </c:catAx>
      <c:valAx>
        <c:axId val="12927462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260544"/>
        <c:crosses val="autoZero"/>
        <c:crossBetween val="between"/>
      </c:valAx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88072011999531119"/>
          <c:y val="0.80995021941660705"/>
          <c:w val="8.5949912521011668E-2"/>
          <c:h val="0.190049800863877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0.02372</cdr:x>
      <cdr:y>0.08285</cdr:y>
    </cdr:from>
    <cdr:to>
      <cdr:x>0.3865</cdr:x>
      <cdr:y>0.15519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64951" y="290804"/>
          <a:ext cx="2522809" cy="2539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050" dirty="0">
              <a:latin typeface="Century Gothic" panose="020B0502020202020204" pitchFamily="34" charset="0"/>
            </a:rPr>
            <a:t>Får bra bemötande från personalen</a:t>
          </a:r>
        </a:p>
      </cdr:txBody>
    </cdr:sp>
  </cdr:relSizeAnchor>
  <cdr:relSizeAnchor xmlns:cdr="http://schemas.openxmlformats.org/drawingml/2006/chartDrawing">
    <cdr:from>
      <cdr:x>0.02427</cdr:x>
      <cdr:y>0.39808</cdr:y>
    </cdr:from>
    <cdr:to>
      <cdr:x>0.38782</cdr:x>
      <cdr:y>0.47042</cdr:y>
    </cdr:to>
    <cdr:sp macro="" textlink="">
      <cdr:nvSpPr>
        <cdr:cNvPr id="4" name="textruta 1"/>
        <cdr:cNvSpPr txBox="1"/>
      </cdr:nvSpPr>
      <cdr:spPr>
        <a:xfrm xmlns:a="http://schemas.openxmlformats.org/drawingml/2006/main">
          <a:off x="168776" y="1397261"/>
          <a:ext cx="2528164" cy="2539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sv-SE" sz="1050" dirty="0" smtClean="0">
              <a:latin typeface="Century Gothic"/>
            </a:rPr>
            <a:t>Känner förtroende för personalen</a:t>
          </a:r>
          <a:endParaRPr lang="sv-SE" sz="1050" dirty="0"/>
        </a:p>
      </cdr:txBody>
    </cdr:sp>
  </cdr:relSizeAnchor>
  <cdr:relSizeAnchor xmlns:cdr="http://schemas.openxmlformats.org/drawingml/2006/chartDrawing">
    <cdr:from>
      <cdr:x>0.02518</cdr:x>
      <cdr:y>0.24389</cdr:y>
    </cdr:from>
    <cdr:to>
      <cdr:x>0.3865</cdr:x>
      <cdr:y>0.36691</cdr:y>
    </cdr:to>
    <cdr:sp macro="" textlink="">
      <cdr:nvSpPr>
        <cdr:cNvPr id="5" name="textruta 1"/>
        <cdr:cNvSpPr txBox="1"/>
      </cdr:nvSpPr>
      <cdr:spPr>
        <a:xfrm xmlns:a="http://schemas.openxmlformats.org/drawingml/2006/main">
          <a:off x="175104" y="856054"/>
          <a:ext cx="2512656" cy="4318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sv-SE" sz="1050" dirty="0">
              <a:latin typeface="Century Gothic"/>
            </a:rPr>
            <a:t>Känner sig trygg på sitt äldreboende</a:t>
          </a:r>
          <a:endParaRPr lang="sv-SE" sz="1050" dirty="0"/>
        </a:p>
      </cdr:txBody>
    </cdr:sp>
  </cdr:relSizeAnchor>
  <cdr:relSizeAnchor xmlns:cdr="http://schemas.openxmlformats.org/drawingml/2006/chartDrawing">
    <cdr:from>
      <cdr:x>0.02071</cdr:x>
      <cdr:y>0.69751</cdr:y>
    </cdr:from>
    <cdr:to>
      <cdr:x>0.38823</cdr:x>
      <cdr:y>0.81589</cdr:y>
    </cdr:to>
    <cdr:sp macro="" textlink="">
      <cdr:nvSpPr>
        <cdr:cNvPr id="6" name="textruta 1"/>
        <cdr:cNvSpPr txBox="1"/>
      </cdr:nvSpPr>
      <cdr:spPr>
        <a:xfrm xmlns:a="http://schemas.openxmlformats.org/drawingml/2006/main">
          <a:off x="144019" y="2448260"/>
          <a:ext cx="2555772" cy="4154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sv-SE" sz="1050" dirty="0" smtClean="0"/>
            <a:t>Är sammantaget nöjd med äldreboendet</a:t>
          </a:r>
          <a:endParaRPr lang="sv-SE" sz="1050" dirty="0"/>
        </a:p>
      </cdr:txBody>
    </cdr:sp>
  </cdr:relSizeAnchor>
  <cdr:relSizeAnchor xmlns:cdr="http://schemas.openxmlformats.org/drawingml/2006/chartDrawing">
    <cdr:from>
      <cdr:x>0.02071</cdr:x>
      <cdr:y>0.53339</cdr:y>
    </cdr:from>
    <cdr:to>
      <cdr:x>0.38426</cdr:x>
      <cdr:y>0.65177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44016" y="1872208"/>
          <a:ext cx="2528164" cy="4154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sv-SE" sz="1050" dirty="0" smtClean="0"/>
            <a:t>Har lätt att få träffa sjuksköterska vid behov</a:t>
          </a:r>
          <a:endParaRPr lang="sv-SE" sz="105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0.02071</cdr:x>
      <cdr:y>0.0873</cdr:y>
    </cdr:from>
    <cdr:to>
      <cdr:x>0.38137</cdr:x>
      <cdr:y>0.15964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44016" y="306423"/>
          <a:ext cx="2508066" cy="25391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sv-SE" sz="1050" dirty="0" smtClean="0">
              <a:latin typeface="Century Gothic" panose="020B0502020202020204" pitchFamily="34" charset="0"/>
            </a:rPr>
            <a:t>Besväras inte av ensamhet</a:t>
          </a:r>
          <a:endParaRPr lang="sv-SE" sz="1050" dirty="0">
            <a:latin typeface="Century Gothic" panose="020B0502020202020204" pitchFamily="34" charset="0"/>
          </a:endParaRPr>
        </a:p>
      </cdr:txBody>
    </cdr:sp>
  </cdr:relSizeAnchor>
  <cdr:relSizeAnchor xmlns:cdr="http://schemas.openxmlformats.org/drawingml/2006/chartDrawing">
    <cdr:from>
      <cdr:x>0.02419</cdr:x>
      <cdr:y>0.40138</cdr:y>
    </cdr:from>
    <cdr:to>
      <cdr:x>0.38756</cdr:x>
      <cdr:y>0.51976</cdr:y>
    </cdr:to>
    <cdr:sp macro="" textlink="">
      <cdr:nvSpPr>
        <cdr:cNvPr id="4" name="textruta 1"/>
        <cdr:cNvSpPr txBox="1"/>
      </cdr:nvSpPr>
      <cdr:spPr>
        <a:xfrm xmlns:a="http://schemas.openxmlformats.org/drawingml/2006/main">
          <a:off x="168220" y="1408844"/>
          <a:ext cx="2526911" cy="4154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sv-SE" sz="1050" dirty="0" smtClean="0"/>
            <a:t>Vet vart man vänder sig med synpunkter och klagomål</a:t>
          </a:r>
          <a:endParaRPr lang="sv-SE" sz="1050" dirty="0"/>
        </a:p>
      </cdr:txBody>
    </cdr:sp>
  </cdr:relSizeAnchor>
  <cdr:relSizeAnchor xmlns:cdr="http://schemas.openxmlformats.org/drawingml/2006/chartDrawing">
    <cdr:from>
      <cdr:x>0.02426</cdr:x>
      <cdr:y>0.2406</cdr:y>
    </cdr:from>
    <cdr:to>
      <cdr:x>0.3902</cdr:x>
      <cdr:y>0.35898</cdr:y>
    </cdr:to>
    <cdr:sp macro="" textlink="">
      <cdr:nvSpPr>
        <cdr:cNvPr id="5" name="textruta 1"/>
        <cdr:cNvSpPr txBox="1"/>
      </cdr:nvSpPr>
      <cdr:spPr>
        <a:xfrm xmlns:a="http://schemas.openxmlformats.org/drawingml/2006/main">
          <a:off x="168706" y="844506"/>
          <a:ext cx="2544784" cy="4154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sv-SE" sz="1050" dirty="0" smtClean="0"/>
            <a:t>Personalen brukar informera om tillfälliga förändringar </a:t>
          </a:r>
          <a:endParaRPr lang="sv-SE" sz="1050" dirty="0"/>
        </a:p>
      </cdr:txBody>
    </cdr:sp>
  </cdr:relSizeAnchor>
  <cdr:relSizeAnchor xmlns:cdr="http://schemas.openxmlformats.org/drawingml/2006/chartDrawing">
    <cdr:from>
      <cdr:x>0.02419</cdr:x>
      <cdr:y>0.5571</cdr:y>
    </cdr:from>
    <cdr:to>
      <cdr:x>0.38756</cdr:x>
      <cdr:y>0.67548</cdr:y>
    </cdr:to>
    <cdr:sp macro="" textlink="">
      <cdr:nvSpPr>
        <cdr:cNvPr id="6" name="textruta 1"/>
        <cdr:cNvSpPr txBox="1"/>
      </cdr:nvSpPr>
      <cdr:spPr>
        <a:xfrm xmlns:a="http://schemas.openxmlformats.org/drawingml/2006/main">
          <a:off x="168220" y="1955421"/>
          <a:ext cx="2526911" cy="4154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sv-SE" sz="1050" dirty="0" smtClean="0"/>
            <a:t>Möjligheterna att komma utomhus är bra</a:t>
          </a:r>
          <a:endParaRPr lang="sv-SE" sz="1050" dirty="0"/>
        </a:p>
      </cdr:txBody>
    </cdr:sp>
  </cdr:relSizeAnchor>
  <cdr:relSizeAnchor xmlns:cdr="http://schemas.openxmlformats.org/drawingml/2006/chartDrawing">
    <cdr:from>
      <cdr:x>0.02517</cdr:x>
      <cdr:y>0.71243</cdr:y>
    </cdr:from>
    <cdr:to>
      <cdr:x>0.38756</cdr:x>
      <cdr:y>0.83081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75035" y="2500629"/>
          <a:ext cx="2520096" cy="41549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sv-SE" sz="1050" dirty="0" smtClean="0"/>
            <a:t>Kan påverka vid vilka tider man får hjälp</a:t>
          </a:r>
          <a:endParaRPr lang="sv-SE" sz="105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0.89965</cdr:x>
      <cdr:y>0.15942</cdr:y>
    </cdr:from>
    <cdr:to>
      <cdr:x>1</cdr:x>
      <cdr:y>0.21739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8064896" y="792088"/>
          <a:ext cx="89959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sv-SE" sz="1100" dirty="0"/>
        </a:p>
      </cdr:txBody>
    </cdr:sp>
  </cdr:relSizeAnchor>
  <cdr:relSizeAnchor xmlns:cdr="http://schemas.openxmlformats.org/drawingml/2006/chartDrawing">
    <cdr:from>
      <cdr:x>0.87555</cdr:x>
      <cdr:y>0.24153</cdr:y>
    </cdr:from>
    <cdr:to>
      <cdr:x>1</cdr:x>
      <cdr:y>0.34298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7848857" y="1200075"/>
          <a:ext cx="1115631" cy="50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dirty="0" smtClean="0"/>
            <a:t>Sollentuna snitt 81%</a:t>
          </a:r>
          <a:endParaRPr lang="sv-SE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0.8976</cdr:x>
      <cdr:y>0.16519</cdr:y>
    </cdr:from>
    <cdr:to>
      <cdr:x>1</cdr:x>
      <cdr:y>0.2553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7885384" y="792088"/>
          <a:ext cx="89959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dirty="0" smtClean="0"/>
            <a:t>Sollentuna snitt  94%</a:t>
          </a:r>
          <a:endParaRPr lang="sv-SE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0.85743</cdr:x>
      <cdr:y>0.2366</cdr:y>
    </cdr:from>
    <cdr:to>
      <cdr:x>0.98449</cdr:x>
      <cdr:y>0.33555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7470725" y="1134476"/>
          <a:ext cx="1107070" cy="4744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dirty="0" smtClean="0"/>
            <a:t>Sollentuna snitt  87%</a:t>
          </a:r>
          <a:endParaRPr lang="sv-SE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0.87403</cdr:x>
      <cdr:y>0.26393</cdr:y>
    </cdr:from>
    <cdr:to>
      <cdr:x>0.98882</cdr:x>
      <cdr:y>0.36119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7615363" y="1254327"/>
          <a:ext cx="1000199" cy="462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dirty="0" smtClean="0"/>
            <a:t>Sollentuna snitt 79%</a:t>
          </a:r>
          <a:endParaRPr lang="sv-SE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0.87693</cdr:x>
      <cdr:y>0.25848</cdr:y>
    </cdr:from>
    <cdr:to>
      <cdr:x>1</cdr:x>
      <cdr:y>0.40909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7766919" y="1228446"/>
          <a:ext cx="1090065" cy="715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100" dirty="0" smtClean="0"/>
            <a:t>Sollentuna snitt 83%</a:t>
          </a:r>
          <a:endParaRPr lang="sv-S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EEDEB-8A2C-416C-80F2-5E1BD980696D}" type="datetimeFigureOut">
              <a:rPr lang="sv-SE" smtClean="0"/>
              <a:t>2019-12-06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821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821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64274-1F32-4144-B990-3B99465DE7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3631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6463" y="749300"/>
            <a:ext cx="498475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41545"/>
            <a:ext cx="4984962" cy="449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3090"/>
            <a:ext cx="2945659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83090"/>
            <a:ext cx="2945659" cy="49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90F1210A-1586-444B-9628-C0C3F7470A3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7050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Sid 8 kvalitetsborometern.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1210A-1586-444B-9628-C0C3F7470A3E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8489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Kommuner som</a:t>
            </a:r>
            <a:r>
              <a:rPr lang="sv-SE" baseline="0" dirty="0" smtClean="0"/>
              <a:t> genomför KB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	Sollentuna, Solna, Upplands Väsby, Nacka, Upplands Bro, Tyresö, Olofström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1210A-1586-444B-9628-C0C3F7470A3E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710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82" charset="-128"/>
                <a:cs typeface="+mn-cs"/>
              </a:rPr>
              <a:t>referensvärdet för god kvalitet i undersökningen (≥1,00).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1210A-1586-444B-9628-C0C3F7470A3E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287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82" charset="-128"/>
                <a:cs typeface="+mn-cs"/>
              </a:rPr>
              <a:t>referensvärdet för god kvalitet i undersökningen (≥1,00).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1210A-1586-444B-9628-C0C3F7470A3E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493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762125" y="2122488"/>
            <a:ext cx="6405563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762125" y="2925763"/>
            <a:ext cx="6405563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sv-SE" noProof="0" dirty="0" smtClean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115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7565"/>
            <a:ext cx="5486400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6989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408988" y="6300267"/>
            <a:ext cx="432544" cy="267421"/>
          </a:xfrm>
          <a:prstGeom prst="rect">
            <a:avLst/>
          </a:prstGeom>
        </p:spPr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60630"/>
            <a:ext cx="6959600" cy="3710976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709082" y="6300267"/>
            <a:ext cx="4054705" cy="2674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4"/>
                </a:solidFill>
              </a:defRPr>
            </a:lvl1pPr>
          </a:lstStyle>
          <a:p>
            <a:r>
              <a:rPr lang="sv-SE" dirty="0" smtClean="0"/>
              <a:t>Källa: Socialstyrelsen, Vad tycker de äldre om äldreomsorgen? 2015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749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ollentuna start"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27179_Norrvikens is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663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6"/>
          <p:cNvSpPr>
            <a:spLocks noChangeArrowheads="1"/>
          </p:cNvSpPr>
          <p:nvPr userDrawn="1"/>
        </p:nvSpPr>
        <p:spPr bwMode="auto">
          <a:xfrm>
            <a:off x="323850" y="334963"/>
            <a:ext cx="511175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sz="2400" b="1" dirty="0">
                <a:solidFill>
                  <a:srgbClr val="3D68A4"/>
                </a:solidFill>
              </a:rPr>
              <a:t>Sollentuna - en plats för</a:t>
            </a:r>
          </a:p>
          <a:p>
            <a:r>
              <a:rPr lang="sv-SE" sz="2400" b="1" dirty="0">
                <a:solidFill>
                  <a:srgbClr val="3D68A4"/>
                </a:solidFill>
              </a:rPr>
              <a:t>möten, utveckling och aktivitet</a:t>
            </a:r>
          </a:p>
        </p:txBody>
      </p:sp>
    </p:spTree>
    <p:extLst>
      <p:ext uri="{BB962C8B-B14F-4D97-AF65-F5344CB8AC3E}">
        <p14:creationId xmlns:p14="http://schemas.microsoft.com/office/powerpoint/2010/main" val="13588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92983"/>
            <a:ext cx="7772400" cy="118154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65710"/>
            <a:ext cx="7772400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629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95288"/>
            <a:ext cx="7849244" cy="6477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87449"/>
            <a:ext cx="3810000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99133"/>
            <a:ext cx="3811587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102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396000"/>
            <a:ext cx="82296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098550"/>
            <a:ext cx="404280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631181"/>
            <a:ext cx="404280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8697" y="1098000"/>
            <a:ext cx="4041775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8697" y="1631181"/>
            <a:ext cx="4041775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909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806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903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4075"/>
          </a:xfrm>
        </p:spPr>
        <p:txBody>
          <a:bodyPr anchor="t"/>
          <a:lstStyle>
            <a:lvl1pPr algn="l">
              <a:defRPr sz="24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9132"/>
            <a:ext cx="3008313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0629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95288"/>
            <a:ext cx="77739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87449"/>
            <a:ext cx="7773987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styrelsen.se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Vad tycker äldre om äldreomsorgen 2019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www.socialstyrelsen.se</a:t>
            </a: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32304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Vilka resultat redovisar våra boenden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4" name="Platshållare för innehåll 4" descr="2018"/>
          <p:cNvGraphicFramePr>
            <a:graphicFrameLocks/>
          </p:cNvGraphicFramePr>
          <p:nvPr>
            <p:extLst/>
          </p:nvPr>
        </p:nvGraphicFramePr>
        <p:xfrm>
          <a:off x="179512" y="719138"/>
          <a:ext cx="89644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92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188" y="191021"/>
            <a:ext cx="7773987" cy="1224136"/>
          </a:xfrm>
        </p:spPr>
        <p:txBody>
          <a:bodyPr/>
          <a:lstStyle/>
          <a:p>
            <a:r>
              <a:rPr lang="sv-SE" b="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sv-SE" b="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sv-SE" b="0" dirty="0" smtClean="0"/>
              <a:t> 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403648" y="263029"/>
            <a:ext cx="6228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3D68A4"/>
                </a:solidFill>
                <a:latin typeface="+mj-lt"/>
                <a:ea typeface="+mj-ea"/>
                <a:cs typeface="+mj-cs"/>
              </a:rPr>
              <a:t>Vilka resultat redovisar våra boenden</a:t>
            </a:r>
            <a:endParaRPr lang="sv-SE" sz="2400" b="1" dirty="0">
              <a:solidFill>
                <a:srgbClr val="3D68A4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724694"/>
          <a:ext cx="8784976" cy="4866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82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188" y="191021"/>
            <a:ext cx="7773987" cy="1224136"/>
          </a:xfrm>
        </p:spPr>
        <p:txBody>
          <a:bodyPr/>
          <a:lstStyle/>
          <a:p>
            <a:r>
              <a:rPr lang="sv-SE" b="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/>
            </a:r>
            <a:br>
              <a:rPr lang="sv-SE" b="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</a:br>
            <a:r>
              <a:rPr lang="sv-SE" b="0" dirty="0" smtClean="0"/>
              <a:t> 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403648" y="263029"/>
            <a:ext cx="6228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>
                <a:solidFill>
                  <a:srgbClr val="3D68A4"/>
                </a:solidFill>
                <a:latin typeface="+mj-lt"/>
                <a:ea typeface="+mj-ea"/>
                <a:cs typeface="+mj-cs"/>
              </a:rPr>
              <a:t>Vilka resultat redovisar våra boenden</a:t>
            </a:r>
            <a:endParaRPr lang="sv-SE" sz="2400" b="1" dirty="0">
              <a:solidFill>
                <a:srgbClr val="3D68A4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/>
          </p:nvPr>
        </p:nvGraphicFramePr>
        <p:xfrm>
          <a:off x="161404" y="724694"/>
          <a:ext cx="8712968" cy="4794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443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Vilka resultat redovisar våra boenden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4" name="Platshållare för innehåll 4"/>
          <p:cNvGraphicFramePr>
            <a:graphicFrameLocks/>
          </p:cNvGraphicFramePr>
          <p:nvPr>
            <p:extLst/>
          </p:nvPr>
        </p:nvGraphicFramePr>
        <p:xfrm>
          <a:off x="413021" y="736894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92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Vilka resultat redovisar våra boenden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4" name="Platshållare för innehåll 4"/>
          <p:cNvGraphicFramePr>
            <a:graphicFrameLocks/>
          </p:cNvGraphicFramePr>
          <p:nvPr>
            <p:extLst/>
          </p:nvPr>
        </p:nvGraphicFramePr>
        <p:xfrm>
          <a:off x="107504" y="839093"/>
          <a:ext cx="885698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14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241" y="191021"/>
            <a:ext cx="7773987" cy="647700"/>
          </a:xfrm>
        </p:spPr>
        <p:txBody>
          <a:bodyPr/>
          <a:lstStyle/>
          <a:p>
            <a:r>
              <a:rPr lang="sv-SE" dirty="0" smtClean="0"/>
              <a:t>Nämndmål för 2020 Vård- och omsorgsnämnden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40113" y="695077"/>
            <a:ext cx="7773987" cy="4188147"/>
          </a:xfrm>
        </p:spPr>
        <p:txBody>
          <a:bodyPr/>
          <a:lstStyle/>
          <a:p>
            <a:r>
              <a:rPr lang="sv-SE" dirty="0" smtClean="0"/>
              <a:t>Tryggare och nöjdare kunder inom hemtjänst</a:t>
            </a:r>
          </a:p>
          <a:p>
            <a:pPr lvl="1"/>
            <a:r>
              <a:rPr lang="sv-SE" dirty="0" smtClean="0"/>
              <a:t>Hemtjänstuppdraget mm</a:t>
            </a:r>
          </a:p>
          <a:p>
            <a:r>
              <a:rPr lang="sv-SE" dirty="0" smtClean="0"/>
              <a:t>Ökad nyttjandegrad av insatsen dagverksamhet med demensinriktning</a:t>
            </a:r>
          </a:p>
          <a:p>
            <a:pPr lvl="1"/>
            <a:r>
              <a:rPr lang="sv-SE" dirty="0" smtClean="0"/>
              <a:t>Avtalsunderlag som städjer personcentrering</a:t>
            </a:r>
          </a:p>
          <a:p>
            <a:pPr lvl="1"/>
            <a:r>
              <a:rPr lang="sv-SE" dirty="0" smtClean="0"/>
              <a:t>Utformning av lokal</a:t>
            </a:r>
          </a:p>
          <a:p>
            <a:r>
              <a:rPr lang="sv-SE" dirty="0" smtClean="0"/>
              <a:t>Ökad kundnöjdhet på särskilt boende</a:t>
            </a:r>
          </a:p>
          <a:p>
            <a:pPr lvl="1"/>
            <a:r>
              <a:rPr lang="sv-SE" dirty="0" smtClean="0"/>
              <a:t>Status på inre och yttre miljö SÄBO</a:t>
            </a:r>
          </a:p>
          <a:p>
            <a:pPr lvl="1"/>
            <a:r>
              <a:rPr lang="sv-SE" dirty="0" smtClean="0"/>
              <a:t>Samverkan volontärer</a:t>
            </a:r>
          </a:p>
          <a:p>
            <a:r>
              <a:rPr lang="sv-SE" dirty="0" smtClean="0"/>
              <a:t>Ökad patientsäkerhet vid läkemedelshantering i särskilt boende</a:t>
            </a:r>
          </a:p>
          <a:p>
            <a:pPr lvl="1"/>
            <a:r>
              <a:rPr lang="sv-SE" dirty="0" smtClean="0"/>
              <a:t>Anmälda och oanmälda läkemedelsgranskningar årligen</a:t>
            </a:r>
          </a:p>
          <a:p>
            <a:pPr lvl="1"/>
            <a:r>
              <a:rPr lang="sv-SE" dirty="0" smtClean="0"/>
              <a:t>Vid brist uppföljning av handlingsplan – kvarståendebrist nyttja sanktionstrappa</a:t>
            </a:r>
          </a:p>
          <a:p>
            <a:r>
              <a:rPr lang="sv-SE" dirty="0" smtClean="0"/>
              <a:t>Mer hållbart medarbetarskap</a:t>
            </a:r>
          </a:p>
        </p:txBody>
      </p:sp>
    </p:spTree>
    <p:extLst>
      <p:ext uri="{BB962C8B-B14F-4D97-AF65-F5344CB8AC3E}">
        <p14:creationId xmlns:p14="http://schemas.microsoft.com/office/powerpoint/2010/main" val="4288523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sv-SE" dirty="0"/>
              <a:t>Resultatredovisning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188" y="1199133"/>
            <a:ext cx="7773987" cy="4176463"/>
          </a:xfrm>
        </p:spPr>
        <p:txBody>
          <a:bodyPr/>
          <a:lstStyle/>
          <a:p>
            <a:pPr marL="0" lvl="0" indent="0">
              <a:buNone/>
            </a:pPr>
            <a:endParaRPr lang="sv-SE" dirty="0" smtClean="0"/>
          </a:p>
          <a:p>
            <a:pPr marL="0" lvl="0" indent="0">
              <a:buNone/>
            </a:pPr>
            <a:endParaRPr lang="sv-SE" dirty="0" smtClean="0"/>
          </a:p>
          <a:p>
            <a:pPr marL="0" lvl="0" indent="0">
              <a:buNone/>
            </a:pPr>
            <a:r>
              <a:rPr lang="sv-SE" dirty="0" smtClean="0"/>
              <a:t>Resultat </a:t>
            </a:r>
            <a:r>
              <a:rPr lang="sv-SE" dirty="0"/>
              <a:t>redovisas som andelen positiva, d v s andelen i procent av de svarande som avgivit ett positivt svar. För närmare redovisning av vilka svarsalternativ som klassas som positiva, se mer om undersökningen på </a:t>
            </a:r>
          </a:p>
          <a:p>
            <a:pPr marL="0" lvl="0" indent="0">
              <a:buNone/>
            </a:pPr>
            <a:r>
              <a:rPr lang="sv-SE" sz="1900" dirty="0" smtClean="0">
                <a:hlinkClick r:id="rId2"/>
              </a:rPr>
              <a:t>www.socialstyrelsen.se</a:t>
            </a:r>
            <a:endParaRPr lang="sv-SE" sz="1900" dirty="0" smtClean="0"/>
          </a:p>
          <a:p>
            <a:pPr marL="0" lv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30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UPPDRAG OCH ARBETSSÄTT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Vi </a:t>
            </a:r>
            <a:r>
              <a:rPr lang="sv-SE" dirty="0"/>
              <a:t>får enkätsvar </a:t>
            </a:r>
            <a:r>
              <a:rPr lang="sv-SE" dirty="0" smtClean="0"/>
              <a:t>i av september/oktober</a:t>
            </a:r>
            <a:endParaRPr lang="sv-SE" dirty="0"/>
          </a:p>
          <a:p>
            <a:r>
              <a:rPr lang="sv-SE" dirty="0" smtClean="0"/>
              <a:t>Samverkan nordvästkommuner </a:t>
            </a:r>
            <a:r>
              <a:rPr lang="sv-SE" dirty="0" err="1" smtClean="0"/>
              <a:t>FoU:nu</a:t>
            </a:r>
            <a:r>
              <a:rPr lang="sv-SE" dirty="0" smtClean="0"/>
              <a:t> 18 oktober</a:t>
            </a:r>
          </a:p>
          <a:p>
            <a:r>
              <a:rPr lang="sv-SE" dirty="0"/>
              <a:t>Inbjudan till nätverk utförare </a:t>
            </a:r>
            <a:r>
              <a:rPr lang="sv-SE" dirty="0" smtClean="0"/>
              <a:t>27 nov, tema handlingsplaner och goda exempel.</a:t>
            </a:r>
            <a:endParaRPr lang="sv-SE" dirty="0">
              <a:solidFill>
                <a:srgbClr val="FF0000"/>
              </a:solidFill>
            </a:endParaRPr>
          </a:p>
          <a:p>
            <a:r>
              <a:rPr lang="sv-SE" dirty="0"/>
              <a:t>Presentation i nämnd </a:t>
            </a:r>
            <a:r>
              <a:rPr lang="sv-SE" dirty="0" smtClean="0"/>
              <a:t>20 nov</a:t>
            </a:r>
            <a:endParaRPr lang="sv-SE" dirty="0"/>
          </a:p>
          <a:p>
            <a:r>
              <a:rPr lang="sv-SE" dirty="0" smtClean="0"/>
              <a:t>Uppföljning vinter 2019/2020</a:t>
            </a:r>
            <a:endParaRPr lang="sv-SE" dirty="0"/>
          </a:p>
          <a:p>
            <a:r>
              <a:rPr lang="sv-SE" dirty="0"/>
              <a:t>Ny mätning, enkäten går ut i verksamheterna april-juni </a:t>
            </a:r>
            <a:r>
              <a:rPr lang="sv-SE" dirty="0" smtClean="0"/>
              <a:t>2020</a:t>
            </a:r>
            <a:endParaRPr lang="sv-SE" dirty="0"/>
          </a:p>
          <a:p>
            <a:r>
              <a:rPr lang="sv-SE" dirty="0" smtClean="0"/>
              <a:t>September/Oktober 2020 resultat</a:t>
            </a:r>
            <a:r>
              <a:rPr lang="sv-SE" dirty="0"/>
              <a:t>!! </a:t>
            </a:r>
            <a:r>
              <a:rPr lang="sv-SE" dirty="0" err="1"/>
              <a:t>På´t</a:t>
            </a:r>
            <a:r>
              <a:rPr lang="sv-SE" dirty="0"/>
              <a:t> </a:t>
            </a:r>
            <a:r>
              <a:rPr lang="sv-SE" dirty="0" smtClean="0"/>
              <a:t>igen.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41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Särskilt boende för äldre (Säbo)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7584" y="1271141"/>
            <a:ext cx="8136904" cy="4188147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Totalt i Sverige svarade 36 248 personer </a:t>
            </a:r>
            <a:r>
              <a:rPr lang="sv-SE" dirty="0"/>
              <a:t>på årets </a:t>
            </a:r>
            <a:r>
              <a:rPr lang="sv-SE" dirty="0" smtClean="0"/>
              <a:t>enkät, </a:t>
            </a:r>
            <a:r>
              <a:rPr lang="sv-SE" dirty="0"/>
              <a:t>vilket är </a:t>
            </a:r>
            <a:r>
              <a:rPr lang="sv-SE" dirty="0" smtClean="0"/>
              <a:t>50% </a:t>
            </a:r>
            <a:r>
              <a:rPr lang="sv-SE" dirty="0"/>
              <a:t>av de </a:t>
            </a:r>
            <a:r>
              <a:rPr lang="sv-SE" dirty="0" smtClean="0"/>
              <a:t>tillfrågade (viss nedgång från tidigare år).</a:t>
            </a:r>
          </a:p>
          <a:p>
            <a:pPr marL="0" indent="0">
              <a:buNone/>
            </a:pPr>
            <a:endParaRPr lang="sv-SE" sz="1000" dirty="0" smtClean="0"/>
          </a:p>
          <a:p>
            <a:pPr marL="0" indent="0">
              <a:buNone/>
            </a:pPr>
            <a:r>
              <a:rPr lang="sv-SE" dirty="0" smtClean="0"/>
              <a:t>Svarsfrekvensen för Säbo i Sollentuna har de senaste åren varit 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sz="800" dirty="0" smtClean="0"/>
          </a:p>
          <a:p>
            <a:pPr marL="0" indent="0">
              <a:buNone/>
            </a:pPr>
            <a:r>
              <a:rPr lang="sv-SE" dirty="0" smtClean="0"/>
              <a:t>Svarsfrekvensen har stigit något i riket men för första gången på flera år sjunkit i Sollentuna som nu ligger under riket.  </a:t>
            </a:r>
            <a:endParaRPr lang="sv-SE" sz="18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endParaRPr lang="sv-SE" sz="1800" dirty="0"/>
          </a:p>
          <a:p>
            <a:endParaRPr lang="sv-SE" sz="1800" dirty="0" smtClean="0"/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/>
          </p:nvPr>
        </p:nvGraphicFramePr>
        <p:xfrm>
          <a:off x="1691680" y="2530066"/>
          <a:ext cx="4419177" cy="1670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9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2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6">
                <a:tc>
                  <a:txBody>
                    <a:bodyPr/>
                    <a:lstStyle/>
                    <a:p>
                      <a:pPr algn="l" fontAlgn="b"/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u="none" strike="noStrike" dirty="0" smtClean="0">
                          <a:effectLst/>
                          <a:latin typeface="+mj-lt"/>
                        </a:rPr>
                        <a:t>2017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u="none" strike="noStrike" dirty="0" smtClean="0">
                          <a:effectLst/>
                          <a:latin typeface="+mj-lt"/>
                        </a:rPr>
                        <a:t>2018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2000" b="1" u="none" strike="noStrike" dirty="0" smtClean="0">
                          <a:effectLst/>
                          <a:latin typeface="+mj-lt"/>
                        </a:rPr>
                        <a:t>2019</a:t>
                      </a:r>
                      <a:endParaRPr lang="sv-SE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>
                          <a:effectLst/>
                          <a:latin typeface="+mj-lt"/>
                        </a:rPr>
                        <a:t>Antal personer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253</a:t>
                      </a:r>
                      <a:endParaRPr lang="sv-S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196</a:t>
                      </a:r>
                      <a:endParaRPr lang="sv-S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184</a:t>
                      </a:r>
                      <a:endParaRPr lang="sv-S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 dirty="0" smtClean="0">
                          <a:effectLst/>
                          <a:latin typeface="+mj-lt"/>
                        </a:rPr>
                        <a:t>% </a:t>
                      </a:r>
                      <a:r>
                        <a:rPr lang="sv-SE" sz="2000" u="none" strike="noStrike" dirty="0">
                          <a:effectLst/>
                          <a:latin typeface="+mj-lt"/>
                        </a:rPr>
                        <a:t>av populationen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54,9</a:t>
                      </a:r>
                      <a:endParaRPr lang="sv-S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51,4</a:t>
                      </a:r>
                      <a:endParaRPr lang="sv-S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47,4</a:t>
                      </a:r>
                      <a:endParaRPr lang="sv-S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6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467544" y="1343149"/>
            <a:ext cx="7776864" cy="3710976"/>
          </a:xfrm>
        </p:spPr>
        <p:txBody>
          <a:bodyPr/>
          <a:lstStyle/>
          <a:p>
            <a:r>
              <a:rPr lang="sv-SE" dirty="0" smtClean="0"/>
              <a:t>85% 	av de svarande är 80år eller äldre</a:t>
            </a:r>
            <a:endParaRPr lang="sv-SE" dirty="0"/>
          </a:p>
          <a:p>
            <a:r>
              <a:rPr lang="sv-SE" dirty="0" smtClean="0"/>
              <a:t>71% 	är kvinnor</a:t>
            </a:r>
          </a:p>
          <a:p>
            <a:r>
              <a:rPr lang="sv-SE" dirty="0" smtClean="0"/>
              <a:t>41% 	av de svarande bedömer sitt     	hälsotillstånd som ganska eller mycket dåligt</a:t>
            </a:r>
          </a:p>
          <a:p>
            <a:r>
              <a:rPr lang="sv-SE" dirty="0" smtClean="0"/>
              <a:t>52% 	av de svarande uppger att de har stora 	besvär av ångest och oro </a:t>
            </a:r>
          </a:p>
          <a:p>
            <a:r>
              <a:rPr lang="sv-SE" dirty="0" smtClean="0"/>
              <a:t>58% 	av de svarande uppger att de har stora 	svårigheter med rörlighet inomhus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Beskrivning av målgruppen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845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Särskilt boende för äldre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055117"/>
            <a:ext cx="7773987" cy="4188147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 smtClean="0"/>
              <a:t>Följande svar baseras på svar från nedanstående 10 boenden</a:t>
            </a:r>
          </a:p>
          <a:p>
            <a:pPr marL="0" indent="0" algn="ctr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1600" dirty="0" smtClean="0"/>
              <a:t>	</a:t>
            </a:r>
            <a:r>
              <a:rPr lang="sv-SE" dirty="0"/>
              <a:t>Bergkälla (</a:t>
            </a:r>
            <a:r>
              <a:rPr lang="sv-SE" dirty="0" smtClean="0"/>
              <a:t>Vårdstyrkan)	    Edsbergs </a:t>
            </a:r>
            <a:r>
              <a:rPr lang="sv-SE" dirty="0"/>
              <a:t>äldreboende</a:t>
            </a:r>
            <a:r>
              <a:rPr lang="sv-SE" sz="1600" dirty="0"/>
              <a:t>(AB Solom) </a:t>
            </a:r>
            <a:r>
              <a:rPr lang="sv-SE" sz="1600" dirty="0" smtClean="0"/>
              <a:t>	</a:t>
            </a:r>
            <a:r>
              <a:rPr lang="sv-SE" dirty="0" smtClean="0"/>
              <a:t>Gillbogården</a:t>
            </a:r>
            <a:r>
              <a:rPr lang="sv-SE" sz="1600" dirty="0" smtClean="0"/>
              <a:t> </a:t>
            </a:r>
            <a:r>
              <a:rPr lang="sv-SE" sz="1600" dirty="0"/>
              <a:t>(AB Solom) </a:t>
            </a:r>
            <a:r>
              <a:rPr lang="sv-SE" sz="1600" dirty="0" smtClean="0"/>
              <a:t>	     </a:t>
            </a:r>
            <a:r>
              <a:rPr lang="sv-SE" dirty="0" smtClean="0"/>
              <a:t>Lenalundsgården</a:t>
            </a:r>
            <a:r>
              <a:rPr lang="sv-SE" sz="1600" dirty="0"/>
              <a:t> (AB Solom) </a:t>
            </a:r>
            <a:r>
              <a:rPr lang="sv-SE" sz="1600" dirty="0" smtClean="0"/>
              <a:t> 	</a:t>
            </a:r>
            <a:r>
              <a:rPr lang="sv-SE" dirty="0" smtClean="0"/>
              <a:t>Norrgården </a:t>
            </a:r>
            <a:r>
              <a:rPr lang="sv-SE" sz="1600" dirty="0" smtClean="0"/>
              <a:t>(Vardaga)</a:t>
            </a:r>
            <a:r>
              <a:rPr lang="sv-SE" dirty="0" smtClean="0"/>
              <a:t> </a:t>
            </a:r>
            <a:r>
              <a:rPr lang="sv-SE" dirty="0"/>
              <a:t>	 </a:t>
            </a:r>
            <a:r>
              <a:rPr lang="sv-SE" dirty="0" smtClean="0"/>
              <a:t>   Ribbings backe </a:t>
            </a:r>
            <a:r>
              <a:rPr lang="sv-SE" sz="1600" dirty="0" smtClean="0"/>
              <a:t>(A &amp; O Omsorg)</a:t>
            </a:r>
            <a:r>
              <a:rPr lang="sv-SE" dirty="0"/>
              <a:t>	 </a:t>
            </a:r>
            <a:r>
              <a:rPr lang="sv-SE" dirty="0" smtClean="0"/>
              <a:t>	</a:t>
            </a:r>
            <a:r>
              <a:rPr lang="sv-SE" dirty="0" err="1" smtClean="0"/>
              <a:t>Rådan</a:t>
            </a:r>
            <a:r>
              <a:rPr lang="sv-SE" dirty="0" smtClean="0"/>
              <a:t> </a:t>
            </a:r>
            <a:r>
              <a:rPr lang="sv-SE" sz="1400" dirty="0"/>
              <a:t>(Förenade </a:t>
            </a:r>
            <a:r>
              <a:rPr lang="sv-SE" sz="1400" dirty="0" err="1"/>
              <a:t>care</a:t>
            </a:r>
            <a:r>
              <a:rPr lang="sv-SE" sz="1400" dirty="0"/>
              <a:t> tom 1/11) </a:t>
            </a:r>
            <a:r>
              <a:rPr lang="sv-SE" sz="1400" dirty="0" smtClean="0"/>
              <a:t>   </a:t>
            </a:r>
            <a:r>
              <a:rPr lang="sv-SE" dirty="0" smtClean="0"/>
              <a:t>Soltorp</a:t>
            </a:r>
            <a:r>
              <a:rPr lang="sv-SE" dirty="0"/>
              <a:t> </a:t>
            </a:r>
            <a:r>
              <a:rPr lang="sv-SE" sz="1600" dirty="0" smtClean="0"/>
              <a:t>(Norlandia)</a:t>
            </a:r>
            <a:r>
              <a:rPr lang="sv-SE" dirty="0" smtClean="0"/>
              <a:t>	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	</a:t>
            </a:r>
            <a:r>
              <a:rPr lang="sv-SE" dirty="0" err="1" smtClean="0"/>
              <a:t>Rotsundastrand</a:t>
            </a:r>
            <a:r>
              <a:rPr lang="sv-SE" dirty="0" smtClean="0"/>
              <a:t> </a:t>
            </a:r>
            <a:r>
              <a:rPr lang="sv-SE" sz="1600" dirty="0" smtClean="0"/>
              <a:t>(Vardaga)</a:t>
            </a:r>
            <a:r>
              <a:rPr lang="sv-SE" sz="1600" dirty="0"/>
              <a:t> </a:t>
            </a:r>
            <a:r>
              <a:rPr lang="sv-SE" sz="1600" dirty="0" smtClean="0"/>
              <a:t>    </a:t>
            </a:r>
            <a:r>
              <a:rPr lang="sv-SE" dirty="0" smtClean="0"/>
              <a:t>Widaby</a:t>
            </a:r>
            <a:r>
              <a:rPr lang="sv-SE" sz="1600" dirty="0" smtClean="0"/>
              <a:t> (</a:t>
            </a:r>
            <a:r>
              <a:rPr lang="sv-SE" sz="1600" dirty="0"/>
              <a:t>Frösunda</a:t>
            </a:r>
            <a:r>
              <a:rPr lang="sv-SE" sz="1600" dirty="0" smtClean="0"/>
              <a:t>)</a:t>
            </a:r>
            <a:endParaRPr lang="sv-SE" sz="1600" dirty="0"/>
          </a:p>
          <a:p>
            <a:pPr marL="0" indent="0">
              <a:buNone/>
            </a:pPr>
            <a:r>
              <a:rPr lang="sv-SE" sz="1600" dirty="0" smtClean="0"/>
              <a:t>	Till dessa tillkommer de LOV platser och enstaka platser som besitts av 	Sollentuna invånare </a:t>
            </a: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52611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407045"/>
            <a:ext cx="7646278" cy="930005"/>
          </a:xfrm>
        </p:spPr>
        <p:txBody>
          <a:bodyPr/>
          <a:lstStyle/>
          <a:p>
            <a:pPr algn="ctr"/>
            <a:r>
              <a:rPr lang="sv-SE" spc="-50" dirty="0" smtClean="0"/>
              <a:t>Särskilt boende för äldre i Sollentuna</a:t>
            </a:r>
            <a:br>
              <a:rPr lang="sv-SE" spc="-50" dirty="0" smtClean="0"/>
            </a:br>
            <a:r>
              <a:rPr lang="sv-SE" spc="-50" dirty="0" smtClean="0"/>
              <a:t>De </a:t>
            </a:r>
            <a:r>
              <a:rPr lang="sv-SE" spc="-50" dirty="0"/>
              <a:t>fem frågor där </a:t>
            </a:r>
            <a:r>
              <a:rPr lang="sv-SE" spc="-50" dirty="0" smtClean="0"/>
              <a:t>de äldre svarat mest positivt</a:t>
            </a:r>
            <a:endParaRPr lang="sv-SE" spc="-5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408988" y="6300267"/>
            <a:ext cx="699516" cy="267421"/>
          </a:xfrm>
        </p:spPr>
        <p:txBody>
          <a:bodyPr/>
          <a:lstStyle/>
          <a:p>
            <a:fld id="{F3A1DABF-CD59-47A1-8187-10F3203EF599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1979712" y="5159573"/>
            <a:ext cx="4896544" cy="267421"/>
          </a:xfrm>
        </p:spPr>
        <p:txBody>
          <a:bodyPr/>
          <a:lstStyle/>
          <a:p>
            <a:r>
              <a:rPr lang="sv-SE" dirty="0" smtClean="0"/>
              <a:t>Källa: Socialstyrelsen, Vad tycker de äldre om äldreomsorgen 2019</a:t>
            </a:r>
          </a:p>
          <a:p>
            <a:endParaRPr lang="sv-SE" dirty="0"/>
          </a:p>
        </p:txBody>
      </p:sp>
      <p:graphicFrame>
        <p:nvGraphicFramePr>
          <p:cNvPr id="8" name="Diagram 10"/>
          <p:cNvGraphicFramePr>
            <a:graphicFrameLocks/>
          </p:cNvGraphicFramePr>
          <p:nvPr>
            <p:extLst/>
          </p:nvPr>
        </p:nvGraphicFramePr>
        <p:xfrm>
          <a:off x="827584" y="1343149"/>
          <a:ext cx="6954102" cy="35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563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551061"/>
            <a:ext cx="7646278" cy="864095"/>
          </a:xfrm>
        </p:spPr>
        <p:txBody>
          <a:bodyPr/>
          <a:lstStyle/>
          <a:p>
            <a:pPr algn="ctr"/>
            <a:r>
              <a:rPr lang="sv-SE" spc="-50" dirty="0"/>
              <a:t>Särskilt boende för äldre i Sollentuna</a:t>
            </a:r>
            <a:br>
              <a:rPr lang="sv-SE" spc="-50" dirty="0"/>
            </a:br>
            <a:r>
              <a:rPr lang="sv-SE" dirty="0" smtClean="0"/>
              <a:t>De </a:t>
            </a:r>
            <a:r>
              <a:rPr lang="sv-SE" dirty="0"/>
              <a:t>fem frågor där </a:t>
            </a:r>
            <a:r>
              <a:rPr lang="sv-SE" dirty="0" smtClean="0"/>
              <a:t>de äldre svarat minst positivt</a:t>
            </a:r>
            <a:endParaRPr lang="sv-SE" spc="-5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2699792" y="5375597"/>
            <a:ext cx="4054705" cy="267421"/>
          </a:xfrm>
        </p:spPr>
        <p:txBody>
          <a:bodyPr/>
          <a:lstStyle/>
          <a:p>
            <a:r>
              <a:rPr lang="sv-SE" dirty="0" smtClean="0"/>
              <a:t>Källa: Socialstyrelsen, Vad tycker de äldre om äldreomsorgen? 2019</a:t>
            </a:r>
            <a:endParaRPr lang="sv-SE" dirty="0"/>
          </a:p>
        </p:txBody>
      </p:sp>
      <p:graphicFrame>
        <p:nvGraphicFramePr>
          <p:cNvPr id="8" name="Diagram 11"/>
          <p:cNvGraphicFramePr>
            <a:graphicFrameLocks/>
          </p:cNvGraphicFramePr>
          <p:nvPr>
            <p:extLst/>
          </p:nvPr>
        </p:nvGraphicFramePr>
        <p:xfrm>
          <a:off x="971600" y="1487165"/>
          <a:ext cx="6954100" cy="35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46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Var sticker Sollentuna ut mot län och rike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911102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27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755576" y="1271141"/>
            <a:ext cx="6959600" cy="3710976"/>
          </a:xfrm>
        </p:spPr>
        <p:txBody>
          <a:bodyPr/>
          <a:lstStyle/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Förändring över tid för de fem högsta och lägsta </a:t>
            </a:r>
            <a:r>
              <a:rPr lang="sv-SE" dirty="0" smtClean="0"/>
              <a:t>resultaten (Sollentuna totalt)</a:t>
            </a:r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/>
          </p:nvPr>
        </p:nvGraphicFramePr>
        <p:xfrm>
          <a:off x="899592" y="1415157"/>
          <a:ext cx="7124700" cy="2798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 smtClean="0">
                          <a:effectLst/>
                          <a:latin typeface="+mj-lt"/>
                        </a:rPr>
                        <a:t>2017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 smtClean="0">
                          <a:effectLst/>
                          <a:latin typeface="+mj-lt"/>
                        </a:rPr>
                        <a:t>2018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 smtClean="0">
                          <a:effectLst/>
                          <a:latin typeface="+mj-lt"/>
                        </a:rPr>
                        <a:t>2019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Får bra bemötande från personalen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97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Känner sig trygg på sitt äldreboende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87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Känner förtroende för personalen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83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Har lätt att få träffa sjuksköterska vid behov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87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82</a:t>
                      </a:r>
                      <a:endParaRPr lang="sv-SE" sz="14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Är sammantaget nöjd med äldreboendet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400" dirty="0"/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81</a:t>
                      </a:r>
                      <a:endParaRPr lang="sv-SE" sz="1400" dirty="0"/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81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Kan påverka vid vilka tider man får hjälp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48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Möjligheterna att komma utomhus är bra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46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Vet vart man vänder sig med synpunkter och klagomål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47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45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Personalen brukar informera om tillfälliga förändringar</a:t>
                      </a: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44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Besväras inte av </a:t>
                      </a:r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ensamhet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38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33</a:t>
                      </a:r>
                      <a:endParaRPr lang="sv-SE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5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. PP mall svenska blå">
  <a:themeElements>
    <a:clrScheme name="Sollentu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899C6"/>
      </a:accent1>
      <a:accent2>
        <a:srgbClr val="D85395"/>
      </a:accent2>
      <a:accent3>
        <a:srgbClr val="87D3D1"/>
      </a:accent3>
      <a:accent4>
        <a:srgbClr val="682F73"/>
      </a:accent4>
      <a:accent5>
        <a:srgbClr val="E1E167"/>
      </a:accent5>
      <a:accent6>
        <a:srgbClr val="DFCDE3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 PP mall svenska blå</Template>
  <TotalTime>4750</TotalTime>
  <Words>573</Words>
  <Application>Microsoft Office PowerPoint</Application>
  <PresentationFormat>Anpassad</PresentationFormat>
  <Paragraphs>160</Paragraphs>
  <Slides>16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Century Gothic</vt:lpstr>
      <vt:lpstr>Times New Roman</vt:lpstr>
      <vt:lpstr>1. PP mall svenska blå</vt:lpstr>
      <vt:lpstr>Vad tycker äldre om äldreomsorgen 2019</vt:lpstr>
      <vt:lpstr>UPPDRAG OCH ARBETSSÄTT</vt:lpstr>
      <vt:lpstr>Särskilt boende för äldre (Säbo)</vt:lpstr>
      <vt:lpstr>Beskrivning av målgruppen</vt:lpstr>
      <vt:lpstr>Särskilt boende för äldre</vt:lpstr>
      <vt:lpstr>Särskilt boende för äldre i Sollentuna De fem frågor där de äldre svarat mest positivt</vt:lpstr>
      <vt:lpstr>Särskilt boende för äldre i Sollentuna De fem frågor där de äldre svarat minst positivt</vt:lpstr>
      <vt:lpstr>Var sticker Sollentuna ut mot län och rike</vt:lpstr>
      <vt:lpstr>Förändring över tid för de fem högsta och lägsta resultaten (Sollentuna totalt)</vt:lpstr>
      <vt:lpstr>Vilka resultat redovisar våra boenden </vt:lpstr>
      <vt:lpstr>  </vt:lpstr>
      <vt:lpstr>  </vt:lpstr>
      <vt:lpstr>Vilka resultat redovisar våra boenden </vt:lpstr>
      <vt:lpstr>Vilka resultat redovisar våra boenden </vt:lpstr>
      <vt:lpstr>Nämndmål för 2020 Vård- och omsorgsnämnden</vt:lpstr>
      <vt:lpstr>Resultatredovisning </vt:lpstr>
    </vt:vector>
  </TitlesOfParts>
  <Company>Sollentuna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Kvalitetsbarometern</dc:title>
  <dc:creator>Svensson, Maria</dc:creator>
  <cp:lastModifiedBy>Kjell, Ylva</cp:lastModifiedBy>
  <cp:revision>335</cp:revision>
  <cp:lastPrinted>2019-10-03T13:49:41Z</cp:lastPrinted>
  <dcterms:created xsi:type="dcterms:W3CDTF">2015-09-14T08:16:00Z</dcterms:created>
  <dcterms:modified xsi:type="dcterms:W3CDTF">2019-12-06T18:44:46Z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sdatum">
    <vt:filetime>2010-04-15T22:00:00Z</vt:filetime>
  </property>
  <property fmtid="{D5CDD505-2E9C-101B-9397-08002B2CF9AE}" pid="3" name="Version">
    <vt:i4>1</vt:i4>
  </property>
  <property fmtid="{D5CDD505-2E9C-101B-9397-08002B2CF9AE}" pid="4" name="NewSlide">
    <vt:bool>true</vt:bool>
  </property>
  <property fmtid="{D5CDD505-2E9C-101B-9397-08002B2CF9AE}" pid="5" name="Mall">
    <vt:lpwstr> </vt:lpwstr>
  </property>
</Properties>
</file>